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09" r:id="rId3"/>
    <p:sldId id="310" r:id="rId4"/>
    <p:sldId id="380" r:id="rId5"/>
    <p:sldId id="311" r:id="rId6"/>
    <p:sldId id="257" r:id="rId7"/>
    <p:sldId id="369" r:id="rId8"/>
    <p:sldId id="370" r:id="rId9"/>
    <p:sldId id="371" r:id="rId10"/>
    <p:sldId id="372" r:id="rId11"/>
    <p:sldId id="375" r:id="rId12"/>
    <p:sldId id="374" r:id="rId13"/>
    <p:sldId id="377" r:id="rId14"/>
    <p:sldId id="376" r:id="rId15"/>
    <p:sldId id="378" r:id="rId16"/>
    <p:sldId id="379" r:id="rId17"/>
    <p:sldId id="324" r:id="rId18"/>
    <p:sldId id="381" r:id="rId19"/>
    <p:sldId id="319" r:id="rId20"/>
    <p:sldId id="382" r:id="rId21"/>
    <p:sldId id="434" r:id="rId22"/>
    <p:sldId id="383" r:id="rId23"/>
    <p:sldId id="387" r:id="rId24"/>
    <p:sldId id="388" r:id="rId25"/>
    <p:sldId id="390" r:id="rId26"/>
    <p:sldId id="389" r:id="rId27"/>
    <p:sldId id="391" r:id="rId28"/>
    <p:sldId id="392" r:id="rId29"/>
    <p:sldId id="393" r:id="rId30"/>
    <p:sldId id="394" r:id="rId31"/>
    <p:sldId id="395" r:id="rId32"/>
    <p:sldId id="399" r:id="rId33"/>
    <p:sldId id="402" r:id="rId34"/>
    <p:sldId id="396" r:id="rId35"/>
    <p:sldId id="398" r:id="rId36"/>
    <p:sldId id="400" r:id="rId37"/>
    <p:sldId id="401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4" r:id="rId48"/>
    <p:sldId id="416" r:id="rId49"/>
    <p:sldId id="415" r:id="rId50"/>
    <p:sldId id="413" r:id="rId51"/>
    <p:sldId id="417" r:id="rId52"/>
    <p:sldId id="418" r:id="rId53"/>
    <p:sldId id="419" r:id="rId54"/>
    <p:sldId id="421" r:id="rId55"/>
    <p:sldId id="422" r:id="rId56"/>
    <p:sldId id="423" r:id="rId57"/>
    <p:sldId id="425" r:id="rId58"/>
    <p:sldId id="426" r:id="rId59"/>
    <p:sldId id="427" r:id="rId60"/>
    <p:sldId id="428" r:id="rId61"/>
    <p:sldId id="429" r:id="rId62"/>
    <p:sldId id="430" r:id="rId63"/>
    <p:sldId id="431" r:id="rId64"/>
    <p:sldId id="432" r:id="rId65"/>
    <p:sldId id="433" r:id="rId66"/>
    <p:sldId id="435" r:id="rId67"/>
    <p:sldId id="31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FFFFFF"/>
    <a:srgbClr val="0070C0"/>
    <a:srgbClr val="005394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3812" autoAdjust="0"/>
  </p:normalViewPr>
  <p:slideViewPr>
    <p:cSldViewPr snapToGrid="0">
      <p:cViewPr varScale="1">
        <p:scale>
          <a:sx n="68" d="100"/>
          <a:sy n="68" d="100"/>
        </p:scale>
        <p:origin x="-620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57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4BEDA-F006-4880-BB09-CAB9445F4341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67EE4-5F5F-4DE9-A019-50E2129709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7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15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38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96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0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159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3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49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8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08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4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67EE4-5F5F-4DE9-A019-50E21297099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8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C02302-2B54-436D-91D1-5401B5676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13BD004-F046-4D15-8AFB-797FC08AC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0FE797-337D-4C28-A8F6-5C371903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ADF3CD3-D487-49E8-B8DD-C0719A40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4FFEEF-D14C-4A9D-98DB-79518F84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6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07222A-F9B7-4740-BAC6-A8AF3C90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1FF07DC-D26C-40BB-AE50-73A4CA7C3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850E4D9-2FC4-4D4F-9C43-621B1538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69306E-4BD4-48C4-A7DD-E2FD0E9A6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FABF38-7F05-4FD4-B0C3-BD665DB9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B6742A-40CA-4CBC-A059-350A4724E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13BC9A-03BE-46EF-B0C6-3ED530060B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DE818C-6E7F-416C-B7E0-AC1D864A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4A15612-86DF-432B-874D-983F4687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8439E7-5CF1-44DC-A244-B575B161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9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CA8287-7471-48D6-9D4E-79AD34487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F5BA55-2C2E-4CC8-8B60-67D5D073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0113D83-2F30-4F4F-938D-38E3A336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0AE90-F21D-4C7C-8932-7E1633C3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93300E-555C-4926-B61D-C649FEDA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3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DE180AC-73B7-46BF-BC71-720E474A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B97D4E1-9EC7-4C56-825F-CC7F9AF1D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A2FDC0-C2AE-451C-84AF-AFFDA5A2D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B6E43F2-DBDC-4C82-8066-4DBCD5BB5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0C40C82-0351-4581-9232-374AA4B9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9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BFD45D-B09C-4344-A98E-2131341B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13D566-D95B-428E-A260-B39355444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2FF89B9-9837-448C-9066-E5B90F53C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5E75A95-8E91-4830-BC0C-70CC5D8C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5DD8344-B10F-449A-8C3D-6C33ABBF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1A0042F-D3D2-4729-A989-FF5FBC65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9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F1E830-7542-47E3-B244-B2B38E66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53FEA5E-517E-46FE-B09B-68E77B857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2806C29-1304-4955-9065-D3FF5D93F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7B9EA5C-A6DF-459F-AD6E-DA6A759C2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AAB266B-8931-4A66-BE8B-D40D40285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8035B62-B9AA-4D82-9D42-3116ECEC1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7C30A21-87AB-4DC7-9581-94854B8B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310EE07-564C-4FC6-AD99-1B8ABE94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0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EC072F-9D42-4065-928E-216E3450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2343C2B-69E1-49B0-A480-1D5E54AE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CC5BE8C-334C-49BD-A39A-88A27A8E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473311D-9308-438D-A222-75C366DA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50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EA1BE14-FE85-4500-B58D-03A2EA2A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BBA341-3C68-4EF4-9016-FBB057D6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85CE4E9-4F25-4B4D-A532-25D64306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48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4E8B31-C187-4F3C-A447-A59C45B6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13BE210-8D5A-433A-B9A7-D0F890E53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6133F6D-DB6B-4EEC-9401-23DAD56F0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377C9CF-792A-498B-AB7E-0B170CC88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62A9FA4-7594-4031-AD0C-AA54B73D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B9ABD-E9E0-4413-98E3-54C46B9E4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93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690787-342B-488F-A74C-F4C7702B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FF656FC-6220-4B49-804A-AF7A19E0F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AE95746-959C-427A-A2C3-E2B9896EA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9B43A8C-EAA1-43EB-A9D9-52C29984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A746667-C303-4151-ABD2-06188FA3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3C5A280-8617-4AC9-9803-FA6BA723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8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5C1C944-FC00-4A0D-98F4-0C38AD6D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095651A-9BE3-43B8-8252-60A8323A7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4880477-C42E-418F-8ED5-4D0E5F66B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BDA02-1492-48FA-B5FA-23BEEC739A12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8B3461D-DBCF-4958-AB60-F50D0E08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D5389D-A10A-45C9-87E4-8F595AA29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D6B5D-E0CB-42DF-B96C-0F475FEFA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xmlns="" id="{5ED8C974-250C-4E50-A8FA-B2BDC8750DDA}"/>
              </a:ext>
            </a:extLst>
          </p:cNvPr>
          <p:cNvSpPr/>
          <p:nvPr/>
        </p:nvSpPr>
        <p:spPr>
          <a:xfrm>
            <a:off x="811481" y="1184564"/>
            <a:ext cx="10569039" cy="1467350"/>
          </a:xfrm>
          <a:prstGeom prst="frame">
            <a:avLst>
              <a:gd name="adj1" fmla="val 11986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0D867F-DEBD-491C-862A-2D7937617B43}"/>
              </a:ext>
            </a:extLst>
          </p:cNvPr>
          <p:cNvSpPr txBox="1"/>
          <p:nvPr/>
        </p:nvSpPr>
        <p:spPr>
          <a:xfrm>
            <a:off x="811481" y="1718184"/>
            <a:ext cx="105690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+mj-lt"/>
                <a:cs typeface="Arial" panose="020B0604020202020204" pitchFamily="34" charset="0"/>
              </a:rPr>
              <a:t>Firm-Level Political Risk: Measurement and Effects</a:t>
            </a:r>
            <a:endParaRPr lang="ko-KR" altLang="en-US" sz="22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E48FBC-7553-4E97-B0B0-A8DEAF1D7AC2}"/>
              </a:ext>
            </a:extLst>
          </p:cNvPr>
          <p:cNvSpPr txBox="1"/>
          <p:nvPr/>
        </p:nvSpPr>
        <p:spPr>
          <a:xfrm>
            <a:off x="5056869" y="5195356"/>
            <a:ext cx="2078262" cy="967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lt"/>
                <a:cs typeface="Arial" panose="020B0604020202020204" pitchFamily="34" charset="0"/>
              </a:rPr>
              <a:t>19. 12. 5.</a:t>
            </a:r>
            <a:endParaRPr lang="en-US" altLang="ko-KR" sz="2400" dirty="0">
              <a:latin typeface="+mj-lt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+mj-lt"/>
                <a:cs typeface="Arial" panose="020B0604020202020204" pitchFamily="34" charset="0"/>
              </a:rPr>
              <a:t>Dongwoo</a:t>
            </a:r>
            <a:r>
              <a:rPr lang="ko-KR" altLang="en-US" sz="20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+mj-lt"/>
                <a:cs typeface="Arial" panose="020B0604020202020204" pitchFamily="34" charset="0"/>
              </a:rPr>
              <a:t>Lee</a:t>
            </a:r>
            <a:endParaRPr lang="ko-KR" alt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CF60BE-219A-4A0B-85AB-4245D6BE900D}"/>
              </a:ext>
            </a:extLst>
          </p:cNvPr>
          <p:cNvSpPr txBox="1"/>
          <p:nvPr/>
        </p:nvSpPr>
        <p:spPr>
          <a:xfrm>
            <a:off x="825995" y="2657337"/>
            <a:ext cx="10569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Tarek A Hassan, Stephan Hollander, Laurence van Lent, Ahmed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Tahoun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Quarterly Journal of Economics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November 2019, Vol. 134, Issue 4, pp. 2135-2202.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4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28FE09-F717-45A5-92C8-0B109E462E7C}"/>
              </a:ext>
            </a:extLst>
          </p:cNvPr>
          <p:cNvSpPr txBox="1"/>
          <p:nvPr/>
        </p:nvSpPr>
        <p:spPr>
          <a:xfrm>
            <a:off x="3662079" y="877091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American</a:t>
            </a:r>
            <a:r>
              <a:rPr lang="ko-KR" altLang="en-US" b="1" i="1" dirty="0"/>
              <a:t> </a:t>
            </a:r>
            <a:r>
              <a:rPr lang="en-US" altLang="ko-KR" b="1" i="1" dirty="0"/>
              <a:t>Politics</a:t>
            </a:r>
            <a:r>
              <a:rPr lang="ko-KR" altLang="en-US" b="1" i="1" dirty="0"/>
              <a:t> </a:t>
            </a:r>
            <a:r>
              <a:rPr lang="en-US" altLang="ko-KR" b="1" i="1" dirty="0"/>
              <a:t>Today (2013) </a:t>
            </a:r>
            <a:r>
              <a:rPr lang="en-US" altLang="ko-KR" b="1" dirty="0"/>
              <a:t>: initial political library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35EE7C-1FC7-419B-92C6-813439E5CAC0}"/>
              </a:ext>
            </a:extLst>
          </p:cNvPr>
          <p:cNvSpPr/>
          <p:nvPr/>
        </p:nvSpPr>
        <p:spPr>
          <a:xfrm>
            <a:off x="2797690" y="1526010"/>
            <a:ext cx="7829550" cy="60879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71D663D-B981-4047-9CD5-AE401BCE339A}"/>
              </a:ext>
            </a:extLst>
          </p:cNvPr>
          <p:cNvSpPr/>
          <p:nvPr/>
        </p:nvSpPr>
        <p:spPr>
          <a:xfrm>
            <a:off x="8436168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301D25A8-5294-4787-966A-5E5405FB3217}"/>
              </a:ext>
            </a:extLst>
          </p:cNvPr>
          <p:cNvSpPr/>
          <p:nvPr/>
        </p:nvSpPr>
        <p:spPr>
          <a:xfrm>
            <a:off x="8572792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343C33D1-6C0E-4704-8CA9-D847D89274EC}"/>
              </a:ext>
            </a:extLst>
          </p:cNvPr>
          <p:cNvSpPr/>
          <p:nvPr/>
        </p:nvSpPr>
        <p:spPr>
          <a:xfrm>
            <a:off x="8709417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1AF5CE4-6DCA-4CC7-B793-B8F4754B81D2}"/>
              </a:ext>
            </a:extLst>
          </p:cNvPr>
          <p:cNvSpPr/>
          <p:nvPr/>
        </p:nvSpPr>
        <p:spPr>
          <a:xfrm>
            <a:off x="3013265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CE0089-7CCB-4C3C-BD83-124F7082393E}"/>
              </a:ext>
            </a:extLst>
          </p:cNvPr>
          <p:cNvSpPr txBox="1"/>
          <p:nvPr/>
        </p:nvSpPr>
        <p:spPr>
          <a:xfrm>
            <a:off x="3071064" y="1691906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elections allow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F8E95112-ED81-4D09-9E3C-3D4D65C64BCA}"/>
              </a:ext>
            </a:extLst>
          </p:cNvPr>
          <p:cNvSpPr/>
          <p:nvPr/>
        </p:nvSpPr>
        <p:spPr>
          <a:xfrm>
            <a:off x="4642401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8AC991-9658-4716-BB73-1AE3260DD034}"/>
              </a:ext>
            </a:extLst>
          </p:cNvPr>
          <p:cNvSpPr txBox="1"/>
          <p:nvPr/>
        </p:nvSpPr>
        <p:spPr>
          <a:xfrm>
            <a:off x="4806448" y="1691906"/>
            <a:ext cx="1111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allow voters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CDD25A71-AF6B-4815-B9EF-3C2FC1E9C153}"/>
              </a:ext>
            </a:extLst>
          </p:cNvPr>
          <p:cNvSpPr/>
          <p:nvPr/>
        </p:nvSpPr>
        <p:spPr>
          <a:xfrm>
            <a:off x="6807032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CC6D349-7245-473F-A10B-AAE67AB3828A}"/>
              </a:ext>
            </a:extLst>
          </p:cNvPr>
          <p:cNvSpPr txBox="1"/>
          <p:nvPr/>
        </p:nvSpPr>
        <p:spPr>
          <a:xfrm>
            <a:off x="7070818" y="1691906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0D03EF0-E06E-494E-A006-678230910FCB}"/>
              </a:ext>
            </a:extLst>
          </p:cNvPr>
          <p:cNvSpPr/>
          <p:nvPr/>
        </p:nvSpPr>
        <p:spPr>
          <a:xfrm>
            <a:off x="8971665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9E2516E-107E-41DA-A74D-2C287E10F3A8}"/>
              </a:ext>
            </a:extLst>
          </p:cNvPr>
          <p:cNvSpPr txBox="1"/>
          <p:nvPr/>
        </p:nvSpPr>
        <p:spPr>
          <a:xfrm>
            <a:off x="9055914" y="169190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federal judges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566D7B6-483D-4F07-9438-2E1D57AE5698}"/>
              </a:ext>
            </a:extLst>
          </p:cNvPr>
          <p:cNvSpPr/>
          <p:nvPr/>
        </p:nvSpPr>
        <p:spPr>
          <a:xfrm>
            <a:off x="6271537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545A795-6DA2-4CF9-8566-0322C9A4EB6C}"/>
              </a:ext>
            </a:extLst>
          </p:cNvPr>
          <p:cNvSpPr/>
          <p:nvPr/>
        </p:nvSpPr>
        <p:spPr>
          <a:xfrm>
            <a:off x="6408161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45D446E-2E71-457D-B522-02B9CB8B6CFE}"/>
              </a:ext>
            </a:extLst>
          </p:cNvPr>
          <p:cNvSpPr/>
          <p:nvPr/>
        </p:nvSpPr>
        <p:spPr>
          <a:xfrm>
            <a:off x="6544786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29A8491-1E42-4A0B-BFE9-A4D50C9DCB4C}"/>
              </a:ext>
            </a:extLst>
          </p:cNvPr>
          <p:cNvSpPr txBox="1"/>
          <p:nvPr/>
        </p:nvSpPr>
        <p:spPr>
          <a:xfrm>
            <a:off x="3927119" y="3173835"/>
            <a:ext cx="557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Financial Accounting (2011) </a:t>
            </a:r>
            <a:r>
              <a:rPr lang="en-US" altLang="ko-KR" b="1" dirty="0"/>
              <a:t>: non-political library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161C8DA-540C-4F20-AC56-ED40E476C6FC}"/>
              </a:ext>
            </a:extLst>
          </p:cNvPr>
          <p:cNvSpPr/>
          <p:nvPr/>
        </p:nvSpPr>
        <p:spPr>
          <a:xfrm>
            <a:off x="2797690" y="3860854"/>
            <a:ext cx="7829550" cy="608790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80BD59D4-878E-42C6-BB67-A96FF79CDF2B}"/>
              </a:ext>
            </a:extLst>
          </p:cNvPr>
          <p:cNvSpPr/>
          <p:nvPr/>
        </p:nvSpPr>
        <p:spPr>
          <a:xfrm>
            <a:off x="8436168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150503A-B579-45F8-B96B-0F92306CFB51}"/>
              </a:ext>
            </a:extLst>
          </p:cNvPr>
          <p:cNvSpPr/>
          <p:nvPr/>
        </p:nvSpPr>
        <p:spPr>
          <a:xfrm>
            <a:off x="8572792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EB53B35-EB75-4F53-A312-D03532645F63}"/>
              </a:ext>
            </a:extLst>
          </p:cNvPr>
          <p:cNvSpPr/>
          <p:nvPr/>
        </p:nvSpPr>
        <p:spPr>
          <a:xfrm>
            <a:off x="8709417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9CECB86E-F102-4BA0-8A32-F34C8EEF9A5C}"/>
              </a:ext>
            </a:extLst>
          </p:cNvPr>
          <p:cNvSpPr/>
          <p:nvPr/>
        </p:nvSpPr>
        <p:spPr>
          <a:xfrm>
            <a:off x="3013265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941CD86-2D4C-430C-AFD7-68594BE86EED}"/>
              </a:ext>
            </a:extLst>
          </p:cNvPr>
          <p:cNvSpPr txBox="1"/>
          <p:nvPr/>
        </p:nvSpPr>
        <p:spPr>
          <a:xfrm>
            <a:off x="3277054" y="402675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xmlns="" id="{8DAFFF3B-F2EA-4780-A915-4A845A556C78}"/>
              </a:ext>
            </a:extLst>
          </p:cNvPr>
          <p:cNvSpPr/>
          <p:nvPr/>
        </p:nvSpPr>
        <p:spPr>
          <a:xfrm>
            <a:off x="4642401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D770EC-86F8-49AA-8AD4-3227A34B1097}"/>
              </a:ext>
            </a:extLst>
          </p:cNvPr>
          <p:cNvSpPr txBox="1"/>
          <p:nvPr/>
        </p:nvSpPr>
        <p:spPr>
          <a:xfrm>
            <a:off x="4948666" y="4026750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power of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CA828877-F771-46FF-B75C-F6892012447D}"/>
              </a:ext>
            </a:extLst>
          </p:cNvPr>
          <p:cNvSpPr/>
          <p:nvPr/>
        </p:nvSpPr>
        <p:spPr>
          <a:xfrm>
            <a:off x="6807032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AD33683-A52C-486D-B05E-C5D46AA8CEBE}"/>
              </a:ext>
            </a:extLst>
          </p:cNvPr>
          <p:cNvSpPr txBox="1"/>
          <p:nvPr/>
        </p:nvSpPr>
        <p:spPr>
          <a:xfrm>
            <a:off x="6986660" y="4026750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have earned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7271163C-DD3D-4E36-95FF-95A36F3526A5}"/>
              </a:ext>
            </a:extLst>
          </p:cNvPr>
          <p:cNvSpPr/>
          <p:nvPr/>
        </p:nvSpPr>
        <p:spPr>
          <a:xfrm>
            <a:off x="8971665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47F4FA2-5E9A-4910-AF0D-074C5D85339E}"/>
              </a:ext>
            </a:extLst>
          </p:cNvPr>
          <p:cNvSpPr txBox="1"/>
          <p:nvPr/>
        </p:nvSpPr>
        <p:spPr>
          <a:xfrm>
            <a:off x="9257091" y="402675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start now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5C028846-B57A-42B5-A7B4-1C0A7E80A67B}"/>
              </a:ext>
            </a:extLst>
          </p:cNvPr>
          <p:cNvSpPr/>
          <p:nvPr/>
        </p:nvSpPr>
        <p:spPr>
          <a:xfrm>
            <a:off x="6271537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5DAE423D-45A2-44C9-87BA-347C79C7C376}"/>
              </a:ext>
            </a:extLst>
          </p:cNvPr>
          <p:cNvSpPr/>
          <p:nvPr/>
        </p:nvSpPr>
        <p:spPr>
          <a:xfrm>
            <a:off x="6408161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613F4F8F-3A66-4611-A85F-EA9024F32835}"/>
              </a:ext>
            </a:extLst>
          </p:cNvPr>
          <p:cNvSpPr/>
          <p:nvPr/>
        </p:nvSpPr>
        <p:spPr>
          <a:xfrm>
            <a:off x="6544786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BF1A750-F386-4BC6-A7DA-D233F2680696}"/>
              </a:ext>
            </a:extLst>
          </p:cNvPr>
          <p:cNvSpPr/>
          <p:nvPr/>
        </p:nvSpPr>
        <p:spPr>
          <a:xfrm rot="18900000">
            <a:off x="2882627" y="4213285"/>
            <a:ext cx="1701276" cy="8891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9715E5B-E271-44BA-BC7F-8B6B5B0EC9EE}"/>
              </a:ext>
            </a:extLst>
          </p:cNvPr>
          <p:cNvSpPr/>
          <p:nvPr/>
        </p:nvSpPr>
        <p:spPr>
          <a:xfrm rot="18900000">
            <a:off x="6676394" y="1859517"/>
            <a:ext cx="1701276" cy="8891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CFE0845-E7CE-41D2-99CB-9737CA3C1845}"/>
              </a:ext>
            </a:extLst>
          </p:cNvPr>
          <p:cNvSpPr/>
          <p:nvPr/>
        </p:nvSpPr>
        <p:spPr>
          <a:xfrm>
            <a:off x="1307585" y="4122902"/>
            <a:ext cx="905794" cy="13416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DC11061-7680-4A7A-8312-7C9EE3339905}"/>
              </a:ext>
            </a:extLst>
          </p:cNvPr>
          <p:cNvSpPr/>
          <p:nvPr/>
        </p:nvSpPr>
        <p:spPr>
          <a:xfrm>
            <a:off x="1038225" y="5064581"/>
            <a:ext cx="10115550" cy="70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EE6003-3B88-4A52-973A-F5F470BBBB6D}"/>
              </a:ext>
            </a:extLst>
          </p:cNvPr>
          <p:cNvSpPr txBox="1"/>
          <p:nvPr/>
        </p:nvSpPr>
        <p:spPr>
          <a:xfrm>
            <a:off x="2028697" y="5208356"/>
            <a:ext cx="813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101,165 bigrams: political library</a:t>
            </a:r>
            <a:endParaRPr lang="ko-KR" altLang="en-US" sz="4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CFBFDBE-0427-41A9-B9E8-676C15E54EAC}"/>
              </a:ext>
            </a:extLst>
          </p:cNvPr>
          <p:cNvSpPr txBox="1"/>
          <p:nvPr/>
        </p:nvSpPr>
        <p:spPr>
          <a:xfrm>
            <a:off x="2738479" y="5916242"/>
            <a:ext cx="768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Construct a new measure for firm-level political risk by using:</a:t>
            </a:r>
          </a:p>
          <a:p>
            <a:r>
              <a:rPr lang="en-US" altLang="ko-KR" b="1" dirty="0"/>
              <a:t>“ </a:t>
            </a:r>
            <a:r>
              <a:rPr lang="en-US" altLang="ko-KR" b="1" dirty="0">
                <a:solidFill>
                  <a:schemeClr val="accent2"/>
                </a:solidFill>
              </a:rPr>
              <a:t>Simple</a:t>
            </a:r>
            <a:r>
              <a:rPr lang="en-US" altLang="ko-KR" b="1" dirty="0"/>
              <a:t> pattern-based sequence classification method”</a:t>
            </a:r>
            <a:endParaRPr lang="ko-KR" altLang="en-US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0B5AC402-C070-4ED3-A8AA-4E183FE34AF0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xmlns="" id="{85BA3BCE-E650-4A4E-B446-23E45336EAE6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9A1481DB-F74E-486C-8BAA-30918CCCCD29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xmlns="" id="{E03207C3-C9AE-4DF0-8BAE-55B13D17587E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93885E59-88E4-4614-9B35-DC30959CEF21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xmlns="" id="{B559EA2F-A2EF-424C-B19D-369FD1F8A5B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7BCAC5FF-52FA-4805-A8CA-689175EBCA8F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310B8B28-4DCF-4F0C-84C4-7A12F3F94D72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FFB50AC4-CB5B-4793-8E97-81C119E34136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3BD1F7D5-986F-4142-BAF8-738B13FA2484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51553454-5822-4DDC-B48E-36D410874C09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49D00081-B546-466C-B9A4-96A6A8C6F9EC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27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5" y="1066800"/>
            <a:ext cx="116772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cs typeface="Times New Roman" panose="02020603050405020304" pitchFamily="18" charset="0"/>
              </a:rPr>
              <a:t>“We adapt a </a:t>
            </a:r>
            <a:r>
              <a:rPr lang="en-US" altLang="ko-KR" b="1" dirty="0">
                <a:solidFill>
                  <a:schemeClr val="accent2"/>
                </a:solidFill>
                <a:cs typeface="Times New Roman" panose="02020603050405020304" pitchFamily="18" charset="0"/>
              </a:rPr>
              <a:t>simple</a:t>
            </a:r>
            <a:r>
              <a:rPr lang="en-US" altLang="ko-KR" b="1" dirty="0"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chemeClr val="accent6"/>
                </a:solidFill>
                <a:cs typeface="Times New Roman" panose="02020603050405020304" pitchFamily="18" charset="0"/>
              </a:rPr>
              <a:t>pattern-based</a:t>
            </a:r>
            <a:r>
              <a:rPr lang="en-US" altLang="ko-KR" b="1" dirty="0"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sequence classification method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dirty="0">
                <a:cs typeface="Times New Roman" panose="02020603050405020304" pitchFamily="18" charset="0"/>
              </a:rPr>
              <a:t>developed in computational linguistics”</a:t>
            </a:r>
            <a:br>
              <a:rPr lang="en-US" altLang="ko-KR" dirty="0">
                <a:cs typeface="Times New Roman" panose="02020603050405020304" pitchFamily="18" charset="0"/>
              </a:rPr>
            </a:br>
            <a:r>
              <a:rPr lang="en-US" altLang="ko-KR" dirty="0">
                <a:cs typeface="Times New Roman" panose="02020603050405020304" pitchFamily="18" charset="0"/>
              </a:rPr>
              <a:t>: </a:t>
            </a:r>
            <a:r>
              <a:rPr lang="en-US" altLang="ko-KR" dirty="0"/>
              <a:t>Song and Wu 2008; Manning, Raghavan, and </a:t>
            </a:r>
            <a:r>
              <a:rPr lang="en-US" altLang="ko-KR" dirty="0" err="1"/>
              <a:t>Schütze</a:t>
            </a:r>
            <a:r>
              <a:rPr lang="en-US" altLang="ko-KR" dirty="0"/>
              <a:t> 2008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cs typeface="Times New Roman" panose="02020603050405020304" pitchFamily="18" charset="0"/>
              </a:rPr>
              <a:t>pattern-based: Use bigrams and their frequencies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cs typeface="Times New Roman" panose="02020603050405020304" pitchFamily="18" charset="0"/>
              </a:rPr>
              <a:t>sequence classification method: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D7464E4-571A-4F36-952D-0538D9323DAF}"/>
              </a:ext>
            </a:extLst>
          </p:cNvPr>
          <p:cNvGrpSpPr/>
          <p:nvPr/>
        </p:nvGrpSpPr>
        <p:grpSpPr>
          <a:xfrm>
            <a:off x="2725157" y="3706936"/>
            <a:ext cx="6741685" cy="2881453"/>
            <a:chOff x="2399188" y="2066926"/>
            <a:chExt cx="6741685" cy="428162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CB09E91F-7B7C-4ADD-A53B-BE2F5DC4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9188" y="2066926"/>
              <a:ext cx="2902698" cy="42601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36F31428-3F5A-4A3F-B199-E83FA8770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75" y="2088417"/>
              <a:ext cx="2902698" cy="426013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559F1629-0434-40BD-906B-5419B2F2A840}"/>
              </a:ext>
            </a:extLst>
          </p:cNvPr>
          <p:cNvSpPr/>
          <p:nvPr/>
        </p:nvSpPr>
        <p:spPr>
          <a:xfrm>
            <a:off x="5153026" y="2343150"/>
            <a:ext cx="3390900" cy="1372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9DF406E-3ED8-4697-BAF3-EFE44CC30A91}"/>
              </a:ext>
            </a:extLst>
          </p:cNvPr>
          <p:cNvSpPr/>
          <p:nvPr/>
        </p:nvSpPr>
        <p:spPr>
          <a:xfrm>
            <a:off x="5153026" y="2572703"/>
            <a:ext cx="3390900" cy="1372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6949ABE-6B6B-46A2-A591-812493090427}"/>
              </a:ext>
            </a:extLst>
          </p:cNvPr>
          <p:cNvSpPr/>
          <p:nvPr/>
        </p:nvSpPr>
        <p:spPr>
          <a:xfrm>
            <a:off x="5153026" y="2792947"/>
            <a:ext cx="3390900" cy="1372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01C7DEB-7150-48F9-96A1-9B1E9F88FA9C}"/>
              </a:ext>
            </a:extLst>
          </p:cNvPr>
          <p:cNvSpPr/>
          <p:nvPr/>
        </p:nvSpPr>
        <p:spPr>
          <a:xfrm>
            <a:off x="5153026" y="3028284"/>
            <a:ext cx="3390900" cy="1372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C8302E5C-ACAB-44F3-9FE7-1212724289DF}"/>
              </a:ext>
            </a:extLst>
          </p:cNvPr>
          <p:cNvSpPr/>
          <p:nvPr/>
        </p:nvSpPr>
        <p:spPr>
          <a:xfrm>
            <a:off x="5153026" y="3246954"/>
            <a:ext cx="3390900" cy="1372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4EC00BD-7920-413F-A280-C734AC0B1175}"/>
              </a:ext>
            </a:extLst>
          </p:cNvPr>
          <p:cNvSpPr/>
          <p:nvPr/>
        </p:nvSpPr>
        <p:spPr>
          <a:xfrm>
            <a:off x="6467475" y="2792947"/>
            <a:ext cx="1419226" cy="13721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7AA96F9-AF33-41B2-ADFB-43165CF5F38C}"/>
              </a:ext>
            </a:extLst>
          </p:cNvPr>
          <p:cNvCxnSpPr/>
          <p:nvPr/>
        </p:nvCxnSpPr>
        <p:spPr>
          <a:xfrm flipH="1">
            <a:off x="7490460" y="1988820"/>
            <a:ext cx="693420" cy="7211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F8B68E-BA3D-4323-8C1E-445E8BD65AA1}"/>
              </a:ext>
            </a:extLst>
          </p:cNvPr>
          <p:cNvSpPr txBox="1"/>
          <p:nvPr/>
        </p:nvSpPr>
        <p:spPr>
          <a:xfrm>
            <a:off x="8275320" y="1554147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associated with</a:t>
            </a:r>
          </a:p>
          <a:p>
            <a:r>
              <a:rPr lang="en-US" altLang="ko-KR" dirty="0"/>
              <a:t>"political risks"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E86F529E-D977-4FEB-927F-171BA0383D7F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B6D8BB28-52CA-4F35-A0EE-E2AD3BD4DE96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DFAA263B-4B42-4F2D-B6E2-BA63FB53EBD7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52619465-1792-4B28-8722-E1963CF81CA3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6CDC81B-7522-4EEE-AC18-60656B2DDC5E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37A0CB23-1164-4C31-8A2F-C7235C7AB9E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D81C956-430B-4DE3-A37E-7657500070C0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F40AC1B7-2A54-4A0A-AFDB-7A347CE0CC89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72E173F-3ABE-48E7-9CBF-437B07C933B9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84341257-0A7F-4095-9643-396456F7298F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F46E23A-C71A-4AD2-BD44-3282E30B31BF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534F69E9-D8F1-4732-9CEB-3E72A78B889F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4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6" y="1066800"/>
            <a:ext cx="114300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“Many recent studies rely on an influential index of </a:t>
            </a:r>
            <a:r>
              <a:rPr lang="en-US" altLang="ko-KR" b="1" dirty="0"/>
              <a:t>U.S. aggregate economic policy uncertainty (EPU)</a:t>
            </a:r>
            <a:r>
              <a:rPr lang="en-US" altLang="ko-KR" dirty="0"/>
              <a:t> based on </a:t>
            </a:r>
            <a:r>
              <a:rPr lang="en-US" altLang="ko-KR" b="1" dirty="0"/>
              <a:t>textual analysis</a:t>
            </a:r>
            <a:r>
              <a:rPr lang="en-US" altLang="ko-KR" dirty="0"/>
              <a:t> of 12,000 </a:t>
            </a:r>
            <a:r>
              <a:rPr lang="en-US" altLang="ko-KR" b="1" dirty="0"/>
              <a:t>newspaper articles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: Baker, Bloom, and Davis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Obtain a monthly count of articles that contain the following trio of terms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Articles from 10 leading newspapers: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①</a:t>
            </a:r>
            <a:r>
              <a:rPr lang="en-US" altLang="ko-KR" dirty="0"/>
              <a:t>USA Today, </a:t>
            </a:r>
            <a:r>
              <a:rPr lang="ko-KR" altLang="en-US" dirty="0"/>
              <a:t>②</a:t>
            </a:r>
            <a:r>
              <a:rPr lang="en-US" altLang="ko-KR" dirty="0"/>
              <a:t>Miami Herald,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③</a:t>
            </a:r>
            <a:r>
              <a:rPr lang="en-US" altLang="ko-KR" dirty="0"/>
              <a:t>Chicago Tribune, </a:t>
            </a:r>
            <a:r>
              <a:rPr lang="ko-KR" altLang="en-US" dirty="0"/>
              <a:t>④</a:t>
            </a:r>
            <a:r>
              <a:rPr lang="en-US" altLang="ko-KR" dirty="0"/>
              <a:t>Washington Post,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⑤</a:t>
            </a:r>
            <a:r>
              <a:rPr lang="en-US" altLang="ko-KR" dirty="0"/>
              <a:t>Los Angeles Times, </a:t>
            </a:r>
            <a:r>
              <a:rPr lang="ko-KR" altLang="en-US" dirty="0"/>
              <a:t>⑥</a:t>
            </a:r>
            <a:r>
              <a:rPr lang="en-US" altLang="ko-KR" dirty="0"/>
              <a:t>Boston Globe,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⑦</a:t>
            </a:r>
            <a:r>
              <a:rPr lang="en-US" altLang="ko-KR" dirty="0"/>
              <a:t>San Francisco Chronicle, </a:t>
            </a:r>
            <a:r>
              <a:rPr lang="ko-KR" altLang="en-US" dirty="0"/>
              <a:t>⑧</a:t>
            </a:r>
            <a:r>
              <a:rPr lang="en-US" altLang="ko-KR" dirty="0"/>
              <a:t>Dallas Morning News,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⑨</a:t>
            </a:r>
            <a:r>
              <a:rPr lang="en-US" altLang="ko-KR" dirty="0"/>
              <a:t>New York Times, </a:t>
            </a:r>
            <a:r>
              <a:rPr lang="ko-KR" altLang="en-US" dirty="0"/>
              <a:t>⑩</a:t>
            </a:r>
            <a:r>
              <a:rPr lang="en-US" altLang="ko-KR" dirty="0"/>
              <a:t>Wall Street Journal</a:t>
            </a:r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A640347-79C1-4878-A19C-54D99133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5" y="1751030"/>
            <a:ext cx="3195138" cy="4290360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8D900F6-2615-4974-AEA1-8394B0E6F266}"/>
              </a:ext>
            </a:extLst>
          </p:cNvPr>
          <p:cNvSpPr txBox="1"/>
          <p:nvPr/>
        </p:nvSpPr>
        <p:spPr>
          <a:xfrm>
            <a:off x="1230875" y="2561631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{"uncertainty", "uncertain"}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C94E0CD-4A35-4EFC-9FEE-DC6DCE65E753}"/>
              </a:ext>
            </a:extLst>
          </p:cNvPr>
          <p:cNvSpPr txBox="1"/>
          <p:nvPr/>
        </p:nvSpPr>
        <p:spPr>
          <a:xfrm>
            <a:off x="1230875" y="302954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 </a:t>
            </a:r>
            <a:r>
              <a:rPr lang="en-US" altLang="ko-KR" dirty="0"/>
              <a:t>{"economic", "economy"}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FDA7D23-CBC0-49C4-85DE-2E5E11E9C03F}"/>
              </a:ext>
            </a:extLst>
          </p:cNvPr>
          <p:cNvSpPr txBox="1"/>
          <p:nvPr/>
        </p:nvSpPr>
        <p:spPr>
          <a:xfrm>
            <a:off x="1230875" y="3497452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 </a:t>
            </a:r>
            <a:r>
              <a:rPr lang="en-US" altLang="ko-KR" dirty="0"/>
              <a:t>{"Congress", "deficit", "Federal Reserve", "legislation",</a:t>
            </a:r>
          </a:p>
          <a:p>
            <a:r>
              <a:rPr lang="en-US" altLang="ko-KR" dirty="0"/>
              <a:t>     "regulation", "White House"}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8BC80859-4491-47DE-AC65-F3E89D50F17F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CE14E60A-8B15-41EE-BC35-F5E71CB571C6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54D9430-9E51-43AA-9E81-D174D729C0FD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55DF8474-0727-4BF3-956D-1110CD6CAC0F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EE4110D-4778-4933-854C-0017A2974EFA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D113EBD0-02AB-4D67-B430-397D98E55625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2F82A6A-115B-41F2-B5D8-615FF1C6E4D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199A2C4-713D-46CB-B8AD-7BBBFC21E0CB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F1FAF0A-5F05-4AA2-A6A9-B969327D2FAD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DED9423C-37E8-4862-915D-94AE275A83E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B88C6CAD-7F35-403B-B10C-0796985B297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C99850D-0BB2-4B52-BD47-D39214631CAF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670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6" y="1066800"/>
            <a:ext cx="1143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“Many recent studies rely on an influential index of </a:t>
            </a:r>
            <a:r>
              <a:rPr lang="en-US" altLang="ko-KR" b="1" dirty="0"/>
              <a:t>U.S. aggregate economic policy uncertainty (EPU)</a:t>
            </a:r>
            <a:r>
              <a:rPr lang="en-US" altLang="ko-KR" dirty="0"/>
              <a:t> based on </a:t>
            </a:r>
            <a:r>
              <a:rPr lang="en-US" altLang="ko-KR" b="1" dirty="0"/>
              <a:t>textual analysis</a:t>
            </a:r>
            <a:r>
              <a:rPr lang="en-US" altLang="ko-KR" dirty="0"/>
              <a:t> of 12,000 </a:t>
            </a:r>
            <a:r>
              <a:rPr lang="en-US" altLang="ko-KR" b="1" dirty="0"/>
              <a:t>newspaper articles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: Baker, Bloom, and Davis (2016)</a:t>
            </a:r>
          </a:p>
          <a:p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F53980A-AAE6-4E6E-9DED-C728664F4BD8}"/>
              </a:ext>
            </a:extLst>
          </p:cNvPr>
          <p:cNvGrpSpPr/>
          <p:nvPr/>
        </p:nvGrpSpPr>
        <p:grpSpPr>
          <a:xfrm>
            <a:off x="3682999" y="2059299"/>
            <a:ext cx="4826002" cy="4437702"/>
            <a:chOff x="3618229" y="2059299"/>
            <a:chExt cx="4826002" cy="443770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5119F35-5698-4D73-A572-595959D0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8229" y="2059299"/>
              <a:ext cx="4826002" cy="443770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5E00D8BF-9326-4555-A97A-7FD496F89735}"/>
                </a:ext>
              </a:extLst>
            </p:cNvPr>
            <p:cNvSpPr/>
            <p:nvPr/>
          </p:nvSpPr>
          <p:spPr>
            <a:xfrm>
              <a:off x="3618229" y="2135499"/>
              <a:ext cx="661671" cy="391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F8D0BAC-9BFB-4D76-AAC8-3C257FCE3521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61BCF4FA-CFA0-4648-A4E5-71B9E5DBDD20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32187AF-FB55-4E60-9CF9-BFAF7F3ED781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D9528BB9-66D1-45EE-B5AC-D20F59EE12D8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A6AC9C9-8DFA-4F86-ABCF-7E8DEE9E8B80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697B8E36-E75C-4426-92EA-E6278C9FF91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08176B6-D153-4EFF-A33A-5BD4E1673FE5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F798D25-702C-4F3E-8C9B-CD6E511DDCB6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F95FE9A-5186-4230-B667-447481BEE0A9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BCB4C7C-E560-4DB3-A49D-C4651B74F3B3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19C61EFC-29F4-4527-8D3E-D137E4752987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AE0B3B8-73D3-4E87-8C83-8925CFDFA07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090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5" y="1066800"/>
            <a:ext cx="1134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“Conventional models predict that an increase in any kind of risk, and therefore an increase in the firm’s political risk, should trigger a rise in the firm’s </a:t>
            </a:r>
            <a:r>
              <a:rPr lang="en-US" altLang="ko-KR" b="1" dirty="0"/>
              <a:t>stock return volatility </a:t>
            </a:r>
            <a:r>
              <a:rPr lang="en-US" altLang="ko-KR" dirty="0"/>
              <a:t>and decrease its </a:t>
            </a:r>
            <a:r>
              <a:rPr lang="en-US" altLang="ko-KR" b="1" dirty="0"/>
              <a:t>investment</a:t>
            </a:r>
            <a:r>
              <a:rPr lang="en-US" altLang="ko-KR" dirty="0"/>
              <a:t> and </a:t>
            </a:r>
            <a:r>
              <a:rPr lang="en-US" altLang="ko-KR" b="1" dirty="0"/>
              <a:t>employment growth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altLang="ko-KR" dirty="0" err="1"/>
              <a:t>Pindyck</a:t>
            </a:r>
            <a:r>
              <a:rPr lang="en-US" altLang="ko-KR" dirty="0"/>
              <a:t> 1988; Bloom, Bond, and Van Reenen 2007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DED22B09-13D5-40C0-9884-50905D5FE49E}"/>
              </a:ext>
            </a:extLst>
          </p:cNvPr>
          <p:cNvSpPr/>
          <p:nvPr/>
        </p:nvSpPr>
        <p:spPr>
          <a:xfrm>
            <a:off x="1547813" y="3688706"/>
            <a:ext cx="1484787" cy="8858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Risks</a:t>
            </a:r>
            <a:endParaRPr lang="ko-KR" altLang="en-US" sz="3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A744EF8-B27C-4CE9-BDD7-707CF4C9C495}"/>
              </a:ext>
            </a:extLst>
          </p:cNvPr>
          <p:cNvSpPr/>
          <p:nvPr/>
        </p:nvSpPr>
        <p:spPr>
          <a:xfrm>
            <a:off x="5041911" y="2847572"/>
            <a:ext cx="5106975" cy="516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Stock return volatility </a:t>
            </a:r>
            <a:endParaRPr lang="ko-KR" altLang="en-US" sz="32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B091CA85-44D8-4E78-874B-A439824D01D9}"/>
              </a:ext>
            </a:extLst>
          </p:cNvPr>
          <p:cNvSpPr/>
          <p:nvPr/>
        </p:nvSpPr>
        <p:spPr>
          <a:xfrm>
            <a:off x="5041911" y="3857262"/>
            <a:ext cx="5106975" cy="5161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Investment</a:t>
            </a:r>
            <a:endParaRPr lang="ko-KR" altLang="en-US" sz="32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6C9DD42E-CECB-47BF-81B2-AB3CE177E472}"/>
              </a:ext>
            </a:extLst>
          </p:cNvPr>
          <p:cNvSpPr/>
          <p:nvPr/>
        </p:nvSpPr>
        <p:spPr>
          <a:xfrm>
            <a:off x="5041911" y="4955517"/>
            <a:ext cx="5106975" cy="516193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Employment growth</a:t>
            </a:r>
            <a:endParaRPr lang="ko-KR" altLang="en-US" sz="3200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xmlns="" id="{0D8BC322-79CA-4270-865D-70EC5095B7AE}"/>
              </a:ext>
            </a:extLst>
          </p:cNvPr>
          <p:cNvSpPr/>
          <p:nvPr/>
        </p:nvSpPr>
        <p:spPr>
          <a:xfrm>
            <a:off x="10377487" y="3867150"/>
            <a:ext cx="266700" cy="538432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xmlns="" id="{D5064DCD-2E18-4B83-AF01-049FEA706BFC}"/>
              </a:ext>
            </a:extLst>
          </p:cNvPr>
          <p:cNvSpPr/>
          <p:nvPr/>
        </p:nvSpPr>
        <p:spPr>
          <a:xfrm rot="10800000">
            <a:off x="10377487" y="2825333"/>
            <a:ext cx="266700" cy="5384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xmlns="" id="{B10B78B1-0FE8-43AB-9C72-71D84868B5FE}"/>
              </a:ext>
            </a:extLst>
          </p:cNvPr>
          <p:cNvSpPr/>
          <p:nvPr/>
        </p:nvSpPr>
        <p:spPr>
          <a:xfrm>
            <a:off x="10377487" y="4953509"/>
            <a:ext cx="266700" cy="538432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6E317C9F-C4B3-462E-92F4-E6851D4F7201}"/>
              </a:ext>
            </a:extLst>
          </p:cNvPr>
          <p:cNvSpPr/>
          <p:nvPr/>
        </p:nvSpPr>
        <p:spPr>
          <a:xfrm>
            <a:off x="3262313" y="4048125"/>
            <a:ext cx="1104900" cy="21544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xmlns="" id="{CD8ACFFB-B75E-48D5-BDD2-1C6AE841BDA8}"/>
              </a:ext>
            </a:extLst>
          </p:cNvPr>
          <p:cNvSpPr/>
          <p:nvPr/>
        </p:nvSpPr>
        <p:spPr>
          <a:xfrm>
            <a:off x="4628598" y="2935180"/>
            <a:ext cx="266700" cy="2446445"/>
          </a:xfrm>
          <a:prstGeom prst="leftBrace">
            <a:avLst>
              <a:gd name="adj1" fmla="val 49597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75178F-EDFB-4588-9A07-F35208203494}"/>
              </a:ext>
            </a:extLst>
          </p:cNvPr>
          <p:cNvSpPr txBox="1"/>
          <p:nvPr/>
        </p:nvSpPr>
        <p:spPr>
          <a:xfrm>
            <a:off x="3268821" y="420399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passive</a:t>
            </a:r>
          </a:p>
          <a:p>
            <a:pPr algn="ctr"/>
            <a:r>
              <a:rPr lang="en-US" altLang="ko-KR" dirty="0"/>
              <a:t>reaction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84665A6D-DFEF-43D5-B7CB-197762C40990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xmlns="" id="{89579F75-BE1E-43F1-B49C-E08B8149497E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18048C9A-B6A9-4385-B996-12C2398F5451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C04E3B47-6EFF-4299-B6E3-17CEE30E053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8833F12-6B4B-438A-BA5B-D56BF0BC704A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E03AA5E1-7708-4E3C-9CE6-660FC97EB45F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6C6C56C-1DEE-4CF7-A059-A5BE6FDEF1A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97B9FBD3-470C-4AA8-8912-F0A671BF7F8D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EBB5B4-5CF4-42D6-99B3-F3E016477245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2447DA0-830A-45AF-A9A1-ABDC3E683CE1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524305E3-263E-4EA1-ABD1-DD31F287915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9F30B79-5CDA-4EB3-B23A-A8DDAC4B96A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99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5" y="1066800"/>
            <a:ext cx="115995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“Firms may also “actively” manage political risk by </a:t>
            </a:r>
            <a:r>
              <a:rPr lang="en-US" altLang="ko-KR" b="1" dirty="0"/>
              <a:t>donating to political campaigns </a:t>
            </a:r>
            <a:r>
              <a:rPr lang="en-US" altLang="ko-KR" dirty="0"/>
              <a:t>or </a:t>
            </a:r>
            <a:r>
              <a:rPr lang="en-US" altLang="ko-KR" b="1" dirty="0"/>
              <a:t>lobbying politicians</a:t>
            </a:r>
            <a:r>
              <a:rPr lang="en-US" altLang="ko-KR" dirty="0"/>
              <a:t>”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dirty="0"/>
              <a:t>: </a:t>
            </a:r>
            <a:r>
              <a:rPr lang="en-US" altLang="ko-KR" dirty="0" err="1"/>
              <a:t>Tullock</a:t>
            </a:r>
            <a:r>
              <a:rPr lang="en-US" altLang="ko-KR" dirty="0"/>
              <a:t> 1967; </a:t>
            </a:r>
            <a:r>
              <a:rPr lang="en-US" altLang="ko-KR" dirty="0" err="1"/>
              <a:t>Peltzman</a:t>
            </a:r>
            <a:r>
              <a:rPr lang="en-US" altLang="ko-KR" dirty="0"/>
              <a:t> 1976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“Such “active” management of political risks, however, should be </a:t>
            </a:r>
            <a:r>
              <a:rPr lang="en-US" altLang="ko-KR" b="1" dirty="0"/>
              <a:t>concentrated among large</a:t>
            </a:r>
            <a:r>
              <a:rPr lang="en-US" altLang="ko-KR" dirty="0"/>
              <a:t> but not small firms, because large firms internalize more of the gain from swaying political decisions than small firms”|</a:t>
            </a:r>
            <a:br>
              <a:rPr lang="en-US" altLang="ko-KR" dirty="0"/>
            </a:br>
            <a:r>
              <a:rPr lang="en-US" altLang="ko-KR" dirty="0"/>
              <a:t>: Olson 1965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DED22B09-13D5-40C0-9884-50905D5FE49E}"/>
              </a:ext>
            </a:extLst>
          </p:cNvPr>
          <p:cNvSpPr/>
          <p:nvPr/>
        </p:nvSpPr>
        <p:spPr>
          <a:xfrm>
            <a:off x="1547813" y="4138286"/>
            <a:ext cx="1484787" cy="8858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/>
              <a:t>Risks</a:t>
            </a:r>
            <a:endParaRPr lang="ko-KR" altLang="en-US" sz="32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A744EF8-B27C-4CE9-BDD7-707CF4C9C495}"/>
              </a:ext>
            </a:extLst>
          </p:cNvPr>
          <p:cNvSpPr/>
          <p:nvPr/>
        </p:nvSpPr>
        <p:spPr>
          <a:xfrm>
            <a:off x="5041911" y="3297152"/>
            <a:ext cx="5106975" cy="516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Donate to political campaigns</a:t>
            </a:r>
            <a:endParaRPr lang="ko-KR" altLang="en-US" sz="24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xmlns="" id="{B091CA85-44D8-4E78-874B-A439824D01D9}"/>
              </a:ext>
            </a:extLst>
          </p:cNvPr>
          <p:cNvSpPr/>
          <p:nvPr/>
        </p:nvSpPr>
        <p:spPr>
          <a:xfrm>
            <a:off x="5041911" y="4306842"/>
            <a:ext cx="5106975" cy="516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Lobby politicians</a:t>
            </a:r>
            <a:endParaRPr lang="ko-KR" altLang="en-US" sz="24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6C9DD42E-CECB-47BF-81B2-AB3CE177E472}"/>
              </a:ext>
            </a:extLst>
          </p:cNvPr>
          <p:cNvSpPr/>
          <p:nvPr/>
        </p:nvSpPr>
        <p:spPr>
          <a:xfrm>
            <a:off x="5041911" y="5405097"/>
            <a:ext cx="5106975" cy="5161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Especially, by large firms</a:t>
            </a:r>
            <a:endParaRPr lang="ko-KR" altLang="en-US" sz="2400" b="1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xmlns="" id="{D5064DCD-2E18-4B83-AF01-049FEA706BFC}"/>
              </a:ext>
            </a:extLst>
          </p:cNvPr>
          <p:cNvSpPr/>
          <p:nvPr/>
        </p:nvSpPr>
        <p:spPr>
          <a:xfrm rot="10800000">
            <a:off x="10377487" y="3274913"/>
            <a:ext cx="266700" cy="5384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6E317C9F-C4B3-462E-92F4-E6851D4F7201}"/>
              </a:ext>
            </a:extLst>
          </p:cNvPr>
          <p:cNvSpPr/>
          <p:nvPr/>
        </p:nvSpPr>
        <p:spPr>
          <a:xfrm>
            <a:off x="3262313" y="4497705"/>
            <a:ext cx="1104900" cy="21544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xmlns="" id="{CD8ACFFB-B75E-48D5-BDD2-1C6AE841BDA8}"/>
              </a:ext>
            </a:extLst>
          </p:cNvPr>
          <p:cNvSpPr/>
          <p:nvPr/>
        </p:nvSpPr>
        <p:spPr>
          <a:xfrm>
            <a:off x="4628598" y="3384760"/>
            <a:ext cx="266700" cy="2446445"/>
          </a:xfrm>
          <a:prstGeom prst="leftBrace">
            <a:avLst>
              <a:gd name="adj1" fmla="val 49597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xmlns="" id="{4C2B2819-25D4-4AB7-8760-250A7E4D9C7F}"/>
              </a:ext>
            </a:extLst>
          </p:cNvPr>
          <p:cNvSpPr/>
          <p:nvPr/>
        </p:nvSpPr>
        <p:spPr>
          <a:xfrm rot="10800000">
            <a:off x="10377487" y="4295722"/>
            <a:ext cx="266700" cy="5384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xmlns="" id="{996D70BD-C668-46CC-BC56-3ADD507521E1}"/>
              </a:ext>
            </a:extLst>
          </p:cNvPr>
          <p:cNvSpPr/>
          <p:nvPr/>
        </p:nvSpPr>
        <p:spPr>
          <a:xfrm rot="10800000">
            <a:off x="10377487" y="5382858"/>
            <a:ext cx="266700" cy="53843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71C4CCC-B983-4F83-B7B8-63BA35173EF6}"/>
              </a:ext>
            </a:extLst>
          </p:cNvPr>
          <p:cNvSpPr txBox="1"/>
          <p:nvPr/>
        </p:nvSpPr>
        <p:spPr>
          <a:xfrm>
            <a:off x="3261202" y="4667828"/>
            <a:ext cx="100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active</a:t>
            </a:r>
          </a:p>
          <a:p>
            <a:pPr algn="ctr"/>
            <a:r>
              <a:rPr lang="en-US" altLang="ko-KR" dirty="0"/>
              <a:t>reaction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1DE5AAF2-58CA-4E60-8AD6-9BDED829D2A2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D38AB37D-839B-4888-BA20-767DD98C2FCA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6D4B891-C1CF-4190-9AD3-BCA664A0F37E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21379D6C-581F-43C5-99F5-4C138DF052C3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A0D383A-324D-4B6A-ADCD-90A132FFC1D1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1E3EEE2B-3D2B-4F5B-BA18-EDE7DEC18F21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1EB3FEB-2754-4E4F-9685-C6C817A0732E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xmlns="" id="{632CE82D-04C1-467D-BC62-BBB553A0F8A2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36C0FED-03AF-440F-AD34-092E3EBAB7D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E01F954B-17CD-4719-80AC-BCD90D46844E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69EC960E-94D7-4B89-BB4C-CB9504EFBD06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C181DF5F-FCCE-47EE-BAD9-E66DB27DEB9E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50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AEF9AD-5793-401F-9CB4-E2D469890C07}"/>
              </a:ext>
            </a:extLst>
          </p:cNvPr>
          <p:cNvSpPr txBox="1"/>
          <p:nvPr/>
        </p:nvSpPr>
        <p:spPr>
          <a:xfrm>
            <a:off x="485775" y="1066800"/>
            <a:ext cx="11599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“Our main conclusion from these analyses is that much of the economic impact of political risk is not well described by conventional models in which </a:t>
            </a:r>
            <a:r>
              <a:rPr lang="en-US" altLang="ko-KR" dirty="0">
                <a:solidFill>
                  <a:schemeClr val="accent2"/>
                </a:solidFill>
              </a:rPr>
              <a:t>individual firms have relatively stable exposures to aggregate political risk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dirty="0"/>
              <a:t>: Pastor and Veronesi 2012; Baker, Bloom, and Davis 2016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F79EBB-E507-4C70-92F4-89BE66ABD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70" y="2736246"/>
            <a:ext cx="7818120" cy="3788274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B4E69FC0-FF07-4B51-89AA-294EE147B0FA}"/>
              </a:ext>
            </a:extLst>
          </p:cNvPr>
          <p:cNvGrpSpPr/>
          <p:nvPr/>
        </p:nvGrpSpPr>
        <p:grpSpPr>
          <a:xfrm>
            <a:off x="3618256" y="2134748"/>
            <a:ext cx="4955489" cy="4955489"/>
            <a:chOff x="3701574" y="2009890"/>
            <a:chExt cx="4955489" cy="4955489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43AF9F85-8CD0-45E3-B4B9-EDC081446059}"/>
                </a:ext>
              </a:extLst>
            </p:cNvPr>
            <p:cNvSpPr/>
            <p:nvPr/>
          </p:nvSpPr>
          <p:spPr>
            <a:xfrm rot="18900000">
              <a:off x="3701574" y="4410687"/>
              <a:ext cx="4955489" cy="15389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228A0479-FD74-44C1-A719-273C0F9974BB}"/>
                </a:ext>
              </a:extLst>
            </p:cNvPr>
            <p:cNvSpPr/>
            <p:nvPr/>
          </p:nvSpPr>
          <p:spPr>
            <a:xfrm rot="2700000">
              <a:off x="3701575" y="4410686"/>
              <a:ext cx="4955489" cy="15389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46610C1-E251-40A9-A14C-4BDBF3466DEF}"/>
              </a:ext>
            </a:extLst>
          </p:cNvPr>
          <p:cNvCxnSpPr>
            <a:cxnSpLocks/>
          </p:cNvCxnSpPr>
          <p:nvPr/>
        </p:nvCxnSpPr>
        <p:spPr>
          <a:xfrm flipH="1">
            <a:off x="7902442" y="2266926"/>
            <a:ext cx="504958" cy="5391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AF2AF3D-4AE8-4856-A756-139AF2FA161F}"/>
              </a:ext>
            </a:extLst>
          </p:cNvPr>
          <p:cNvSpPr txBox="1"/>
          <p:nvPr/>
        </p:nvSpPr>
        <p:spPr>
          <a:xfrm>
            <a:off x="8266381" y="185765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Not stable across firms</a:t>
            </a:r>
          </a:p>
          <a:p>
            <a:pPr algn="ctr"/>
            <a:r>
              <a:rPr lang="en-US" altLang="ko-KR" dirty="0"/>
              <a:t>(Hassan et al.)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874DB17B-7AC4-457D-B580-FAF9404743E1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8411CC30-9619-4E93-AB65-7CFC2FA75A13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21252D3-1A16-4F7B-B138-59F9E770276F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E039000A-83EC-4767-8A81-C925203076F2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097D222-DFCD-4558-82CD-4223E6C49610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1A886F32-8DAE-4605-9DEC-581B6EF5D810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5367760-E66E-4D0F-89B6-E82D49A2CE9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A40AC555-7602-4CD1-95EB-995A0BEF1254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F40211C-B05F-4941-BA58-C5A8CA3EF8A9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82B0202-6A14-4640-AB2C-29F818E7C755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507529D7-B979-4792-8DF5-CA2509638BD6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D64E072-70ED-4637-AEE9-78349613468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13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310B3F79-F1B8-438D-906C-C76A900AA271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07FF242-75B1-43F0-970B-F32D33BBB160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1C13615-657A-44DF-8EFF-41F2247F7A6C}"/>
              </a:ext>
            </a:extLst>
          </p:cNvPr>
          <p:cNvGrpSpPr/>
          <p:nvPr/>
        </p:nvGrpSpPr>
        <p:grpSpPr>
          <a:xfrm>
            <a:off x="465688" y="948266"/>
            <a:ext cx="4041424" cy="369332"/>
            <a:chOff x="971549" y="2564432"/>
            <a:chExt cx="1285875" cy="36933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3BD6D4F2-4C51-4B35-8645-1888270DC0A4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A9CF28E-53B6-4A80-9A47-BBB2EFEFBF62}"/>
                </a:ext>
              </a:extLst>
            </p:cNvPr>
            <p:cNvSpPr txBox="1"/>
            <p:nvPr/>
          </p:nvSpPr>
          <p:spPr>
            <a:xfrm>
              <a:off x="1214782" y="2564432"/>
              <a:ext cx="797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Summary of Literature Review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E945D32-227F-4A83-8924-4527C8120E5E}"/>
              </a:ext>
            </a:extLst>
          </p:cNvPr>
          <p:cNvSpPr txBox="1"/>
          <p:nvPr/>
        </p:nvSpPr>
        <p:spPr>
          <a:xfrm>
            <a:off x="546061" y="1677164"/>
            <a:ext cx="1100348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/>
              <a:t>“We adapt a </a:t>
            </a:r>
            <a:r>
              <a:rPr lang="en-US" altLang="ko-KR" sz="1700" b="1" dirty="0"/>
              <a:t>simple pattern-based sequence classification method</a:t>
            </a:r>
            <a:r>
              <a:rPr lang="en-US" altLang="ko-KR" sz="1700" dirty="0"/>
              <a:t> developed in computational linguistics”</a:t>
            </a:r>
            <a:br>
              <a:rPr lang="en-US" altLang="ko-KR" sz="1700" dirty="0"/>
            </a:br>
            <a:r>
              <a:rPr lang="en-US" altLang="ko-KR" sz="1700" dirty="0"/>
              <a:t>: Song and Wu 2008; Manning, Raghavan, and </a:t>
            </a:r>
            <a:r>
              <a:rPr lang="en-US" altLang="ko-KR" sz="1700" dirty="0" err="1"/>
              <a:t>Schütze</a:t>
            </a:r>
            <a:r>
              <a:rPr lang="en-US" altLang="ko-KR" sz="1700" dirty="0"/>
              <a:t> 2008</a:t>
            </a:r>
          </a:p>
          <a:p>
            <a:endParaRPr lang="en-US" altLang="ko-KR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/>
              <a:t>“Many recent studies rely on an influential index of </a:t>
            </a:r>
            <a:r>
              <a:rPr lang="en-US" altLang="ko-KR" sz="1700" b="1" dirty="0"/>
              <a:t>U.S. aggregate economic policy uncertainty (EPU)</a:t>
            </a:r>
            <a:r>
              <a:rPr lang="en-US" altLang="ko-KR" sz="1700" dirty="0"/>
              <a:t> based on textual analysis of 12,000 newspaper articles”</a:t>
            </a:r>
            <a:br>
              <a:rPr lang="en-US" altLang="ko-KR" sz="1700" dirty="0"/>
            </a:br>
            <a:r>
              <a:rPr lang="en-US" altLang="ko-KR" sz="1700" dirty="0"/>
              <a:t>: Baker, Bloom, and Davis (2016)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/>
              <a:t>“Conventional models predict that an increase in any kind of risk, and therefore an increase in the firm’s political risk, should trigger a rise in the </a:t>
            </a:r>
            <a:r>
              <a:rPr lang="en-US" altLang="ko-KR" sz="1700" b="1" dirty="0"/>
              <a:t>firm’s stock return volatility </a:t>
            </a:r>
            <a:r>
              <a:rPr lang="en-US" altLang="ko-KR" sz="1700" dirty="0"/>
              <a:t>and decrease its </a:t>
            </a:r>
            <a:r>
              <a:rPr lang="en-US" altLang="ko-KR" sz="1700" b="1" dirty="0"/>
              <a:t>investment</a:t>
            </a:r>
            <a:r>
              <a:rPr lang="en-US" altLang="ko-KR" sz="1700" dirty="0"/>
              <a:t> and </a:t>
            </a:r>
            <a:r>
              <a:rPr lang="en-US" altLang="ko-KR" sz="1700" b="1" dirty="0"/>
              <a:t>employment growth</a:t>
            </a:r>
            <a:r>
              <a:rPr lang="en-US" altLang="ko-KR" sz="1700" dirty="0"/>
              <a:t>”</a:t>
            </a:r>
            <a:br>
              <a:rPr lang="en-US" altLang="ko-KR" sz="1700" dirty="0"/>
            </a:br>
            <a:r>
              <a:rPr lang="en-US" altLang="ko-KR" sz="1700" dirty="0"/>
              <a:t>: </a:t>
            </a:r>
            <a:r>
              <a:rPr lang="en-US" altLang="ko-KR" sz="1700" dirty="0" err="1"/>
              <a:t>Pindyck</a:t>
            </a:r>
            <a:r>
              <a:rPr lang="en-US" altLang="ko-KR" sz="1700" dirty="0"/>
              <a:t> 1988; Bloom, Bond, and Van Reenen 2007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/>
              <a:t>“Firms may also “actively” manage political risk </a:t>
            </a:r>
            <a:r>
              <a:rPr lang="en-US" altLang="ko-KR" sz="1700" b="1" dirty="0"/>
              <a:t>by donating to political campaigns</a:t>
            </a:r>
            <a:r>
              <a:rPr lang="en-US" altLang="ko-KR" sz="1700" dirty="0"/>
              <a:t> or</a:t>
            </a:r>
            <a:r>
              <a:rPr lang="en-US" altLang="ko-KR" sz="1700" b="1" dirty="0"/>
              <a:t> lobbying politicians</a:t>
            </a:r>
            <a:r>
              <a:rPr lang="en-US" altLang="ko-KR" sz="1700" dirty="0"/>
              <a:t>”</a:t>
            </a:r>
            <a:br>
              <a:rPr lang="en-US" altLang="ko-KR" sz="1700" dirty="0"/>
            </a:br>
            <a:r>
              <a:rPr lang="en-US" altLang="ko-KR" sz="1700" dirty="0"/>
              <a:t>: </a:t>
            </a:r>
            <a:r>
              <a:rPr lang="en-US" altLang="ko-KR" sz="1700" dirty="0" err="1"/>
              <a:t>Tullock</a:t>
            </a:r>
            <a:r>
              <a:rPr lang="en-US" altLang="ko-KR" sz="1700" dirty="0"/>
              <a:t> 1967; </a:t>
            </a:r>
            <a:r>
              <a:rPr lang="en-US" altLang="ko-KR" sz="1700" dirty="0" err="1"/>
              <a:t>Peltzman</a:t>
            </a:r>
            <a:r>
              <a:rPr lang="en-US" altLang="ko-KR" sz="1700" dirty="0"/>
              <a:t> 1976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/>
              <a:t>“Such “active” management of political risks, however, should be </a:t>
            </a:r>
            <a:r>
              <a:rPr lang="en-US" altLang="ko-KR" sz="1700" b="1" dirty="0"/>
              <a:t>concentrated among large</a:t>
            </a:r>
            <a:r>
              <a:rPr lang="en-US" altLang="ko-KR" sz="1700" dirty="0"/>
              <a:t> but not small firms, because large firms internalize more of the gain from swaying political decisions than small firms”</a:t>
            </a:r>
            <a:br>
              <a:rPr lang="en-US" altLang="ko-KR" sz="1700" dirty="0"/>
            </a:br>
            <a:r>
              <a:rPr lang="en-US" altLang="ko-KR" sz="1700" dirty="0"/>
              <a:t>: Olson 1965</a:t>
            </a: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D03506F5-8005-417F-B4AA-99AA7BB03BF3}"/>
              </a:ext>
            </a:extLst>
          </p:cNvPr>
          <p:cNvSpPr/>
          <p:nvPr/>
        </p:nvSpPr>
        <p:spPr>
          <a:xfrm>
            <a:off x="465688" y="1513139"/>
            <a:ext cx="11257304" cy="5044116"/>
          </a:xfrm>
          <a:prstGeom prst="roundRect">
            <a:avLst>
              <a:gd name="adj" fmla="val 7911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529BD016-2ADE-42A9-BD92-B6AC78B1D829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5854860D-D5DF-4300-B438-0D3ED0DA7BD1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2CC22F0-660E-4683-BE1D-57CEED5834D0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FBBEFE51-DA04-4D38-88EF-141C217B8A13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9384ED6-F629-4419-89C0-4C0C674A6D6F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xmlns="" id="{E81E673B-E163-4BB8-9E6E-898DFA5A5914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2C8807F-1D16-4D48-A70E-039F723FEF03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F9CF0192-DAA4-4AD3-A6EF-54E59C741E87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792DEA9-840B-4B92-84AF-0F7F4C56C901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A8772FE5-4C76-4007-B348-1726B73F439F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7C6DF2E-781C-4947-8B48-656A2F07029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65A57B30-E50D-4346-8C5C-71B9458F32B1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87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21B5E9-9B06-42C5-9936-3730C0734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92" y="-2"/>
            <a:ext cx="2423208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82BCDB-40A6-4295-B4A5-4E32F68A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688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98ECE5-85CB-409A-8E4B-20D68E0BBB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-9979"/>
            <a:ext cx="268514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2B4F7B-04E3-4325-B8FD-CF67F71E13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-2"/>
            <a:ext cx="2714849" cy="288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CF6ECC-FA04-4C79-BA00-FCE37A749326}"/>
              </a:ext>
            </a:extLst>
          </p:cNvPr>
          <p:cNvSpPr/>
          <p:nvPr/>
        </p:nvSpPr>
        <p:spPr>
          <a:xfrm>
            <a:off x="1" y="2870021"/>
            <a:ext cx="12192000" cy="14924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atin typeface="Arial Black" panose="020B0A04020102020204" pitchFamily="34" charset="0"/>
              </a:rPr>
              <a:t>2. Main Findings</a:t>
            </a:r>
            <a:endParaRPr lang="ko-KR" altLang="en-US" sz="6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76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FF0E34-4B4B-44A1-A98B-181CF6E1FAF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 MAIN FINDINGS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113D8C5-FBB6-4312-A0EE-14FA65E260B5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59906E-2AEF-4BEB-924D-5BA866C51317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Main Findings</a:t>
            </a:r>
            <a:endParaRPr lang="ko-KR" altLang="en-US" sz="12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3BFF0E0-1711-4378-902C-DB8AF01ADD8F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6A6665-9D24-4681-B6A7-E1B8A1AEBE5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D892580-CCCA-4C72-87A9-284E4EAB8C17}"/>
              </a:ext>
            </a:extLst>
          </p:cNvPr>
          <p:cNvSpPr/>
          <p:nvPr/>
        </p:nvSpPr>
        <p:spPr>
          <a:xfrm>
            <a:off x="0" y="6723839"/>
            <a:ext cx="12192000" cy="1341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B9C6E70F-6FD7-455E-A56D-852A10721550}"/>
              </a:ext>
            </a:extLst>
          </p:cNvPr>
          <p:cNvGrpSpPr/>
          <p:nvPr/>
        </p:nvGrpSpPr>
        <p:grpSpPr>
          <a:xfrm>
            <a:off x="282633" y="917554"/>
            <a:ext cx="11742181" cy="2263373"/>
            <a:chOff x="282633" y="917554"/>
            <a:chExt cx="11742181" cy="2263373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xmlns="" id="{EBC7D8CC-23A4-43AA-A8D9-252CF8F954C9}"/>
                </a:ext>
              </a:extLst>
            </p:cNvPr>
            <p:cNvSpPr/>
            <p:nvPr/>
          </p:nvSpPr>
          <p:spPr>
            <a:xfrm>
              <a:off x="282633" y="917554"/>
              <a:ext cx="711728" cy="7117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F1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4C778D9B-49C0-42D5-869A-52257602985D}"/>
                </a:ext>
              </a:extLst>
            </p:cNvPr>
            <p:cNvSpPr/>
            <p:nvPr/>
          </p:nvSpPr>
          <p:spPr>
            <a:xfrm>
              <a:off x="1113906" y="973897"/>
              <a:ext cx="10910908" cy="5990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cs typeface="Times New Roman" panose="02020603050405020304" pitchFamily="18" charset="0"/>
                </a:rPr>
                <a:t>Measure political risk at the firm level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2EFF17CC-375E-4690-875C-F6821F027EFA}"/>
                </a:ext>
              </a:extLst>
            </p:cNvPr>
            <p:cNvSpPr/>
            <p:nvPr/>
          </p:nvSpPr>
          <p:spPr>
            <a:xfrm>
              <a:off x="1666875" y="1669570"/>
              <a:ext cx="6962774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Define a measure of political risk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4161643-C024-45A5-8907-20ABC61518FA}"/>
                </a:ext>
              </a:extLst>
            </p:cNvPr>
            <p:cNvSpPr/>
            <p:nvPr/>
          </p:nvSpPr>
          <p:spPr>
            <a:xfrm>
              <a:off x="1666875" y="2073515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Define additional measures of risk and sentiment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3FE23B01-7755-412B-8325-B2468A93CBA9}"/>
                </a:ext>
              </a:extLst>
            </p:cNvPr>
            <p:cNvSpPr/>
            <p:nvPr/>
          </p:nvSpPr>
          <p:spPr>
            <a:xfrm>
              <a:off x="1666875" y="2477460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Construct training libraries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59742B8C-2F02-4D19-8296-8417CEFC822B}"/>
                </a:ext>
              </a:extLst>
            </p:cNvPr>
            <p:cNvSpPr/>
            <p:nvPr/>
          </p:nvSpPr>
          <p:spPr>
            <a:xfrm>
              <a:off x="1666874" y="2881406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Validation test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0DC6459E-ACE7-4C6F-B7BC-B1E2B9C9FA71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25881E1-863A-4C9A-B9C5-8B928A453048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DA98E579-F38F-4751-9AD6-FE72BDDD468F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B89B667-4313-4954-BD16-9E85164505FF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FA6C9E65-A74D-4E2C-BD95-6C2C0A764BC5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7E4F22B-BE67-4615-9CC6-DCB7FCFBE7A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AD545BC3-F239-4D73-BD0B-E9B142A2ED7D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B745C907-D103-4934-80FB-F7A7C0ED22B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082FEBF-79EE-417A-AABF-E1D2C4999DA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52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7FFD72-261E-4BC2-A62F-573891D1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3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Contents</a:t>
            </a:r>
            <a:endParaRPr lang="ko-KR" altLang="en-US" sz="4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5690B2C-84F7-4A15-B1B5-77A43448905A}"/>
              </a:ext>
            </a:extLst>
          </p:cNvPr>
          <p:cNvSpPr/>
          <p:nvPr/>
        </p:nvSpPr>
        <p:spPr>
          <a:xfrm>
            <a:off x="931985" y="855784"/>
            <a:ext cx="171450" cy="25198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D259966-EBCF-41DD-B9A0-E8EABB5C664F}"/>
              </a:ext>
            </a:extLst>
          </p:cNvPr>
          <p:cNvGrpSpPr/>
          <p:nvPr/>
        </p:nvGrpSpPr>
        <p:grpSpPr>
          <a:xfrm>
            <a:off x="931985" y="1486581"/>
            <a:ext cx="10691133" cy="4338637"/>
            <a:chOff x="1700892" y="1443038"/>
            <a:chExt cx="10691133" cy="4338637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xmlns="" id="{3B4AE16F-40D5-414B-97AF-BCF6772F501A}"/>
                </a:ext>
              </a:extLst>
            </p:cNvPr>
            <p:cNvSpPr txBox="1">
              <a:spLocks/>
            </p:cNvSpPr>
            <p:nvPr/>
          </p:nvSpPr>
          <p:spPr>
            <a:xfrm>
              <a:off x="1876425" y="1443038"/>
              <a:ext cx="10515600" cy="43386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ts val="6500"/>
                </a:lnSpc>
              </a:pPr>
              <a:r>
                <a:rPr lang="en-US" altLang="ko-KR" sz="2400" dirty="0"/>
                <a:t>1. Introduction (Main Topic + Literature Review)</a:t>
              </a:r>
            </a:p>
            <a:p>
              <a:pPr>
                <a:lnSpc>
                  <a:spcPts val="6500"/>
                </a:lnSpc>
              </a:pPr>
              <a:r>
                <a:rPr lang="en-US" altLang="ko-KR" sz="2400" dirty="0"/>
                <a:t>2. </a:t>
              </a:r>
              <a:r>
                <a:rPr lang="en-US" altLang="ko-KR" sz="2400" strike="sngStrike" dirty="0"/>
                <a:t>Hypothesis Development</a:t>
              </a:r>
              <a:r>
                <a:rPr lang="en-US" altLang="ko-KR" sz="2400" dirty="0"/>
                <a:t> </a:t>
              </a:r>
              <a:r>
                <a:rPr lang="ko-KR" altLang="en-US" sz="2400" dirty="0"/>
                <a:t>→ </a:t>
              </a:r>
              <a:r>
                <a:rPr lang="en-US" altLang="ko-KR" sz="2400" dirty="0"/>
                <a:t>Main Findings</a:t>
              </a:r>
            </a:p>
            <a:p>
              <a:pPr>
                <a:lnSpc>
                  <a:spcPts val="6500"/>
                </a:lnSpc>
              </a:pPr>
              <a:r>
                <a:rPr lang="en-US" altLang="ko-KR" sz="2400" dirty="0"/>
                <a:t>3. Sample and (Main) Variables</a:t>
              </a:r>
            </a:p>
            <a:p>
              <a:pPr>
                <a:lnSpc>
                  <a:spcPts val="6500"/>
                </a:lnSpc>
              </a:pPr>
              <a:r>
                <a:rPr lang="en-US" altLang="ko-KR" sz="2400" dirty="0"/>
                <a:t>4. Research Design and Results</a:t>
              </a:r>
            </a:p>
            <a:p>
              <a:pPr>
                <a:lnSpc>
                  <a:spcPts val="6500"/>
                </a:lnSpc>
              </a:pPr>
              <a:r>
                <a:rPr lang="en-US" altLang="ko-KR" sz="2400" dirty="0"/>
                <a:t>5. Conclusion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A0170797-5E7F-4FCA-A7B6-500489A93D77}"/>
                </a:ext>
              </a:extLst>
            </p:cNvPr>
            <p:cNvSpPr/>
            <p:nvPr/>
          </p:nvSpPr>
          <p:spPr>
            <a:xfrm>
              <a:off x="1700892" y="1947863"/>
              <a:ext cx="61913" cy="36528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800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113D8C5-FBB6-4312-A0EE-14FA65E260B5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59906E-2AEF-4BEB-924D-5BA866C51317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Main Findings</a:t>
            </a:r>
            <a:endParaRPr lang="ko-KR" altLang="en-US" sz="12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8E72570-FD9C-4503-B216-BD514CAEF37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2B086E-677D-4AAB-AC36-BD9AE90A57B9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B792D76D-C173-4506-AFE9-D5F77239FAC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2BBCFF-5E76-43A3-B686-5443D634788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51FC600-D791-4CA5-B12F-A419969C91DE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2D95F-0810-4D89-84FE-63ECF17D4C5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3BFF0E0-1711-4378-902C-DB8AF01ADD8F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6A6665-9D24-4681-B6A7-E1B8A1AEBE5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97754DB-E1BF-49CA-8617-812050B14071}"/>
              </a:ext>
            </a:extLst>
          </p:cNvPr>
          <p:cNvGrpSpPr/>
          <p:nvPr/>
        </p:nvGrpSpPr>
        <p:grpSpPr>
          <a:xfrm>
            <a:off x="282633" y="917554"/>
            <a:ext cx="11742181" cy="2263373"/>
            <a:chOff x="282633" y="917554"/>
            <a:chExt cx="11742181" cy="226337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xmlns="" id="{293E58F7-7C39-40D7-BF6D-C237EE5072DA}"/>
                </a:ext>
              </a:extLst>
            </p:cNvPr>
            <p:cNvSpPr/>
            <p:nvPr/>
          </p:nvSpPr>
          <p:spPr>
            <a:xfrm>
              <a:off x="282633" y="917554"/>
              <a:ext cx="711728" cy="71172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</a:rPr>
                <a:t>F1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3E64127-FFA2-48A5-BC7D-954AA5438E44}"/>
                </a:ext>
              </a:extLst>
            </p:cNvPr>
            <p:cNvSpPr/>
            <p:nvPr/>
          </p:nvSpPr>
          <p:spPr>
            <a:xfrm>
              <a:off x="1113906" y="973897"/>
              <a:ext cx="10910908" cy="5990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cs typeface="Times New Roman" panose="02020603050405020304" pitchFamily="18" charset="0"/>
                </a:rPr>
                <a:t>Measure political risk at the firm level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96CEF65-38EF-4F6E-9385-75C2D0E86E7A}"/>
                </a:ext>
              </a:extLst>
            </p:cNvPr>
            <p:cNvSpPr/>
            <p:nvPr/>
          </p:nvSpPr>
          <p:spPr>
            <a:xfrm>
              <a:off x="1666875" y="1669570"/>
              <a:ext cx="6962774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Define a measure of political risk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A380A56-0827-4D41-83A4-9D5E7FB1779E}"/>
                </a:ext>
              </a:extLst>
            </p:cNvPr>
            <p:cNvSpPr/>
            <p:nvPr/>
          </p:nvSpPr>
          <p:spPr>
            <a:xfrm>
              <a:off x="1666875" y="2073515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Define additional measures of risk and sentiment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F1D28F9F-AB3F-4315-B4A8-D8F9C8C5BDB2}"/>
                </a:ext>
              </a:extLst>
            </p:cNvPr>
            <p:cNvSpPr/>
            <p:nvPr/>
          </p:nvSpPr>
          <p:spPr>
            <a:xfrm>
              <a:off x="1666875" y="2477460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Construct training libraries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3820199-4B13-4B31-938E-938AAF49624E}"/>
                </a:ext>
              </a:extLst>
            </p:cNvPr>
            <p:cNvSpPr/>
            <p:nvPr/>
          </p:nvSpPr>
          <p:spPr>
            <a:xfrm>
              <a:off x="1666874" y="2881406"/>
              <a:ext cx="6962775" cy="299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>
                  <a:cs typeface="Times New Roman" panose="02020603050405020304" pitchFamily="18" charset="0"/>
                </a:rPr>
                <a:t>Validation test</a:t>
              </a:r>
              <a:endParaRPr lang="ko-KR" altLang="en-US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60858CFF-C5B3-4336-9F9D-A63A2205D5A6}"/>
              </a:ext>
            </a:extLst>
          </p:cNvPr>
          <p:cNvSpPr/>
          <p:nvPr/>
        </p:nvSpPr>
        <p:spPr>
          <a:xfrm>
            <a:off x="282633" y="3429000"/>
            <a:ext cx="711728" cy="711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310F0AD-1EB6-45F2-B789-E3188940D7B3}"/>
              </a:ext>
            </a:extLst>
          </p:cNvPr>
          <p:cNvSpPr/>
          <p:nvPr/>
        </p:nvSpPr>
        <p:spPr>
          <a:xfrm>
            <a:off x="1113906" y="3485343"/>
            <a:ext cx="10910908" cy="5990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Manage political risk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C61AAF2-95D3-4A26-93D5-138FC9F6D159}"/>
              </a:ext>
            </a:extLst>
          </p:cNvPr>
          <p:cNvSpPr/>
          <p:nvPr/>
        </p:nvSpPr>
        <p:spPr>
          <a:xfrm>
            <a:off x="1666875" y="4181016"/>
            <a:ext cx="9058274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Mean vs. variance of political shocks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83708FE-8F52-4514-906B-42DCACEC5FBC}"/>
              </a:ext>
            </a:extLst>
          </p:cNvPr>
          <p:cNvSpPr/>
          <p:nvPr/>
        </p:nvSpPr>
        <p:spPr>
          <a:xfrm>
            <a:off x="1666875" y="4584961"/>
            <a:ext cx="9058275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Falsification exercises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61E45F1-91E5-4BEC-8685-41AF77B4EB11}"/>
              </a:ext>
            </a:extLst>
          </p:cNvPr>
          <p:cNvSpPr/>
          <p:nvPr/>
        </p:nvSpPr>
        <p:spPr>
          <a:xfrm>
            <a:off x="1666875" y="4988906"/>
            <a:ext cx="9058275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Choice of training libraries and alternative implementations of political risk measure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5B6ACCB0-83FD-4997-AA67-059B34C62A3B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63845839-28D5-4C64-8D59-CD6F49327B9F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330492A-0AE4-40CF-90A1-5EE5C28701C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5AE1F0D-C0A3-4F3F-9C13-9ACF4F54A049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 MAIN FINDINGS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30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113D8C5-FBB6-4312-A0EE-14FA65E260B5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59906E-2AEF-4BEB-924D-5BA866C51317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Main Findings</a:t>
            </a:r>
            <a:endParaRPr lang="ko-KR" altLang="en-US" sz="12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8E72570-FD9C-4503-B216-BD514CAEF37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2B086E-677D-4AAB-AC36-BD9AE90A57B9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B792D76D-C173-4506-AFE9-D5F77239FAC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2BBCFF-5E76-43A3-B686-5443D634788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51FC600-D791-4CA5-B12F-A419969C91DE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2D95F-0810-4D89-84FE-63ECF17D4C5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3BFF0E0-1711-4378-902C-DB8AF01ADD8F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6A6665-9D24-4681-B6A7-E1B8A1AEBE5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293E58F7-7C39-40D7-BF6D-C237EE5072DA}"/>
              </a:ext>
            </a:extLst>
          </p:cNvPr>
          <p:cNvSpPr/>
          <p:nvPr/>
        </p:nvSpPr>
        <p:spPr>
          <a:xfrm>
            <a:off x="282633" y="917554"/>
            <a:ext cx="711728" cy="711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F3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3E64127-FFA2-48A5-BC7D-954AA5438E44}"/>
              </a:ext>
            </a:extLst>
          </p:cNvPr>
          <p:cNvSpPr/>
          <p:nvPr/>
        </p:nvSpPr>
        <p:spPr>
          <a:xfrm>
            <a:off x="1113906" y="973897"/>
            <a:ext cx="10910908" cy="5990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cs typeface="Times New Roman" panose="02020603050405020304" pitchFamily="18" charset="0"/>
              </a:rPr>
              <a:t>Focus on firm-level political risk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96CEF65-38EF-4F6E-9385-75C2D0E86E7A}"/>
              </a:ext>
            </a:extLst>
          </p:cNvPr>
          <p:cNvSpPr/>
          <p:nvPr/>
        </p:nvSpPr>
        <p:spPr>
          <a:xfrm>
            <a:off x="1666874" y="1669570"/>
            <a:ext cx="8810625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cs typeface="Times New Roman" panose="02020603050405020304" pitchFamily="18" charset="0"/>
              </a:rPr>
              <a:t>Find macroeconomic effects of firm-level political risk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EA380A56-0827-4D41-83A4-9D5E7FB1779E}"/>
              </a:ext>
            </a:extLst>
          </p:cNvPr>
          <p:cNvSpPr/>
          <p:nvPr/>
        </p:nvSpPr>
        <p:spPr>
          <a:xfrm>
            <a:off x="1666875" y="2073515"/>
            <a:ext cx="8810626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cs typeface="Times New Roman" panose="02020603050405020304" pitchFamily="18" charset="0"/>
              </a:rPr>
              <a:t>Find different political risk patterns by two distinct firms</a:t>
            </a:r>
            <a:endParaRPr lang="ko-KR" altLang="en-US" dirty="0">
              <a:cs typeface="Times New Roman" panose="02020603050405020304" pitchFamily="18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60858CFF-C5B3-4336-9F9D-A63A2205D5A6}"/>
              </a:ext>
            </a:extLst>
          </p:cNvPr>
          <p:cNvSpPr/>
          <p:nvPr/>
        </p:nvSpPr>
        <p:spPr>
          <a:xfrm>
            <a:off x="282633" y="3429000"/>
            <a:ext cx="711728" cy="711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310F0AD-1EB6-45F2-B789-E3188940D7B3}"/>
              </a:ext>
            </a:extLst>
          </p:cNvPr>
          <p:cNvSpPr/>
          <p:nvPr/>
        </p:nvSpPr>
        <p:spPr>
          <a:xfrm>
            <a:off x="1113906" y="3485343"/>
            <a:ext cx="10910908" cy="5990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Measure topic-specific political risk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C61AAF2-95D3-4A26-93D5-138FC9F6D159}"/>
              </a:ext>
            </a:extLst>
          </p:cNvPr>
          <p:cNvSpPr/>
          <p:nvPr/>
        </p:nvSpPr>
        <p:spPr>
          <a:xfrm>
            <a:off x="1666875" y="4181016"/>
            <a:ext cx="9058274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Construct </a:t>
            </a:r>
            <a:r>
              <a:rPr lang="en-US" altLang="ko-KR" dirty="0" err="1"/>
              <a:t>PRisk</a:t>
            </a:r>
            <a:r>
              <a:rPr lang="en-US" altLang="ko-KR" dirty="0"/>
              <a:t> by Topic (with Validation check)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83708FE-8F52-4514-906B-42DCACEC5FBC}"/>
              </a:ext>
            </a:extLst>
          </p:cNvPr>
          <p:cNvSpPr/>
          <p:nvPr/>
        </p:nvSpPr>
        <p:spPr>
          <a:xfrm>
            <a:off x="1666875" y="4584961"/>
            <a:ext cx="9058275" cy="2995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Find that firms lobby by political topics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5B6ACCB0-83FD-4997-AA67-059B34C62A3B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63845839-28D5-4C64-8D59-CD6F49327B9F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330492A-0AE4-40CF-90A1-5EE5C28701C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A4686AF-EE4B-42A2-A1E2-DB861CF5B222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2. MAIN FINDINGS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2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21B5E9-9B06-42C5-9936-3730C0734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92" y="-2"/>
            <a:ext cx="2423208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82BCDB-40A6-4295-B4A5-4E32F68A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688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98ECE5-85CB-409A-8E4B-20D68E0BBB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-9979"/>
            <a:ext cx="268514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2B4F7B-04E3-4325-B8FD-CF67F71E13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-2"/>
            <a:ext cx="2714849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BA8140-60B3-463B-90BB-18E931557B3F}"/>
              </a:ext>
            </a:extLst>
          </p:cNvPr>
          <p:cNvSpPr/>
          <p:nvPr/>
        </p:nvSpPr>
        <p:spPr>
          <a:xfrm>
            <a:off x="-1" y="2860948"/>
            <a:ext cx="12192000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Arial Black" panose="020B0A04020102020204" pitchFamily="34" charset="0"/>
              </a:rPr>
              <a:t>3. Sample and Main Variables</a:t>
            </a:r>
            <a:endParaRPr lang="ko-KR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034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FF0E34-4B4B-44A1-A98B-181CF6E1FAF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113D8C5-FBB6-4312-A0EE-14FA65E260B5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59906E-2AEF-4BEB-924D-5BA866C51317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A8E72570-FD9C-4503-B216-BD514CAEF37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72B086E-677D-4AAB-AC36-BD9AE90A57B9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B792D76D-C173-4506-AFE9-D5F77239FAC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2BBCFF-5E76-43A3-B686-5443D634788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51FC600-D791-4CA5-B12F-A419969C91DE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02D95F-0810-4D89-84FE-63ECF17D4C5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83BFF0E0-1711-4378-902C-DB8AF01ADD8F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6A6665-9D24-4681-B6A7-E1B8A1AEBE5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C2BA981-199F-4358-9460-506653D594C6}"/>
              </a:ext>
            </a:extLst>
          </p:cNvPr>
          <p:cNvSpPr txBox="1"/>
          <p:nvPr/>
        </p:nvSpPr>
        <p:spPr>
          <a:xfrm>
            <a:off x="561975" y="1238250"/>
            <a:ext cx="11134725" cy="599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※ Target Year and Firm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Year</a:t>
            </a:r>
            <a:r>
              <a:rPr lang="en-US" altLang="ko-KR" b="1" dirty="0"/>
              <a:t>: </a:t>
            </a:r>
            <a:r>
              <a:rPr lang="en-US" altLang="ko-KR" dirty="0"/>
              <a:t>2002 - 2016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Target Firm: 7,357 firms listed in the United States</a:t>
            </a:r>
          </a:p>
          <a:p>
            <a:endParaRPr lang="en-US" altLang="ko-KR" dirty="0"/>
          </a:p>
          <a:p>
            <a:r>
              <a:rPr lang="en-US" altLang="ko-KR" b="1" dirty="0"/>
              <a:t>※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Earnings conference calls (from </a:t>
            </a:r>
            <a:r>
              <a:rPr lang="en-US" altLang="ko-KR" dirty="0">
                <a:solidFill>
                  <a:srgbClr val="0070C0"/>
                </a:solidFill>
              </a:rPr>
              <a:t>Thomson Reuters' </a:t>
            </a:r>
            <a:r>
              <a:rPr lang="en-US" altLang="ko-KR" dirty="0" err="1">
                <a:solidFill>
                  <a:srgbClr val="0070C0"/>
                </a:solidFill>
              </a:rPr>
              <a:t>StreetEvents</a:t>
            </a:r>
            <a:r>
              <a:rPr lang="en-US" altLang="ko-KR" dirty="0"/>
              <a:t>): 178,173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Lobbying and donating to politicians: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Quarterly total expenditure on lobbying Congress (from the </a:t>
            </a:r>
            <a:r>
              <a:rPr lang="en-US" altLang="ko-KR" dirty="0">
                <a:solidFill>
                  <a:srgbClr val="0070C0"/>
                </a:solidFill>
              </a:rPr>
              <a:t>Center for Responsive Politics (CRP)</a:t>
            </a:r>
            <a:r>
              <a:rPr lang="en-US" altLang="ko-KR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Campaign contributions by Political Action Committees (PACs) (from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the</a:t>
            </a:r>
            <a:r>
              <a:rPr lang="en-US" altLang="ko-KR" dirty="0">
                <a:solidFill>
                  <a:srgbClr val="0070C0"/>
                </a:solidFill>
              </a:rPr>
              <a:t> CRP </a:t>
            </a:r>
            <a:r>
              <a:rPr lang="en-US" altLang="ko-KR" dirty="0"/>
              <a:t>website)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Government contracts (from </a:t>
            </a:r>
            <a:r>
              <a:rPr lang="en-US" altLang="ko-KR" dirty="0">
                <a:solidFill>
                  <a:srgbClr val="0070C0"/>
                </a:solidFill>
              </a:rPr>
              <a:t>USAspending.gov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Stock information (from </a:t>
            </a:r>
            <a:r>
              <a:rPr lang="en-US" altLang="ko-KR" dirty="0">
                <a:solidFill>
                  <a:srgbClr val="0070C0"/>
                </a:solidFill>
              </a:rPr>
              <a:t>CRSP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(Firm-quarter-level) implied volatility (from </a:t>
            </a:r>
            <a:r>
              <a:rPr lang="en-US" altLang="ko-KR" dirty="0" err="1">
                <a:solidFill>
                  <a:srgbClr val="0070C0"/>
                </a:solidFill>
              </a:rPr>
              <a:t>OptionMetrics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Capital expenditure (from </a:t>
            </a:r>
            <a:r>
              <a:rPr lang="en-US" altLang="ko-KR" dirty="0">
                <a:solidFill>
                  <a:srgbClr val="0070C0"/>
                </a:solidFill>
              </a:rPr>
              <a:t>I/B/E/S Guidance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Employment, investment, and income statement information (from </a:t>
            </a:r>
            <a:r>
              <a:rPr lang="en-US" altLang="ko-KR" dirty="0">
                <a:solidFill>
                  <a:srgbClr val="0070C0"/>
                </a:solidFill>
              </a:rPr>
              <a:t>Compustat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5BA6108D-D789-4FA6-9DF1-44D5D7A5B705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62C5CDAB-129D-4E33-82C5-E3B750353FB5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CE4886D-6E9C-4647-A114-BACA1EEA263B}"/>
                </a:ext>
              </a:extLst>
            </p:cNvPr>
            <p:cNvSpPr txBox="1"/>
            <p:nvPr/>
          </p:nvSpPr>
          <p:spPr>
            <a:xfrm>
              <a:off x="1363862" y="2564432"/>
              <a:ext cx="499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Sample Data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3BC3BDAD-37C6-401C-B430-4766F121C63B}"/>
              </a:ext>
            </a:extLst>
          </p:cNvPr>
          <p:cNvSpPr/>
          <p:nvPr/>
        </p:nvSpPr>
        <p:spPr>
          <a:xfrm>
            <a:off x="467348" y="1105035"/>
            <a:ext cx="11257304" cy="5565515"/>
          </a:xfrm>
          <a:prstGeom prst="roundRect">
            <a:avLst>
              <a:gd name="adj" fmla="val 7911"/>
            </a:avLst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2580F8AD-CEA3-45D6-A01E-E6F77C61F32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1272EA73-CBA2-47B7-972F-9E75AF5963F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0868C34-B15D-4BD1-AEB4-037242A545E7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553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2B988B6-B124-4D02-BCE5-21DBA9718E7B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F19DC054-5EB8-4814-82CE-FDDEC5DF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A8EDC148-2A81-46BE-916F-C7482535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3CF9FEF1-0F5A-4358-BF8F-2A58EFA815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48F7A2E-9912-44D1-84DF-AA75AB452642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C6E282C3-EA5F-407E-8F82-B8775DF56796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2495AD9-44E2-49DB-BC6D-624C4E257D55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C2E74692-4516-49E9-B1A6-DA3AD666BDE4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1E156F5-52F0-41D4-A36F-28AE808E9F8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E633ACB9-EBEB-4405-AC79-A12C25FFD17D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F9EF103-025E-4A2B-8170-5CF86B12587D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40C419D0-47FB-4695-8171-1AFE252446F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1D1733B-A856-4040-8214-E4530758F948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1DBD69FF-06DC-4B61-9D1C-9D1C0BC88151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55A06769-E39F-42AB-9CC0-9D5E02238A5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38662AA-B8D3-42BA-9072-AD7FEB4E1BBA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FEA4C0B-F205-4C81-BBA2-158186805552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26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25111" y="1333500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B70540F-45A0-4E17-9414-C0C4F746F056}"/>
              </a:ext>
            </a:extLst>
          </p:cNvPr>
          <p:cNvSpPr/>
          <p:nvPr/>
        </p:nvSpPr>
        <p:spPr>
          <a:xfrm>
            <a:off x="625111" y="3901854"/>
            <a:ext cx="3527789" cy="1365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25110" y="5471745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635438-851F-49AE-BA59-B8B8B34EE93D}"/>
              </a:ext>
            </a:extLst>
          </p:cNvPr>
          <p:cNvSpPr txBox="1"/>
          <p:nvPr/>
        </p:nvSpPr>
        <p:spPr>
          <a:xfrm>
            <a:off x="5216220" y="1343044"/>
            <a:ext cx="609012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Realized Volatility 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firm-level economic uncertainty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dirty="0"/>
              <a:t>: the standard deviation of daily stock holding returns</a:t>
            </a:r>
            <a:br>
              <a:rPr lang="en-US" altLang="ko-KR" dirty="0"/>
            </a:br>
            <a:r>
              <a:rPr lang="en-US" altLang="ko-KR" dirty="0"/>
              <a:t>  of firm </a:t>
            </a:r>
            <a:r>
              <a:rPr lang="en-US" altLang="ko-KR" dirty="0" err="1"/>
              <a:t>i</a:t>
            </a:r>
            <a:r>
              <a:rPr lang="en-US" altLang="ko-KR" dirty="0"/>
              <a:t> in quarter t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Implied volatility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firm-level economic uncertainty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dirty="0"/>
              <a:t>: 90-day at-the-money options of firm </a:t>
            </a:r>
            <a:r>
              <a:rPr lang="en-US" altLang="ko-KR" dirty="0" err="1"/>
              <a:t>i</a:t>
            </a:r>
            <a:r>
              <a:rPr lang="en-US" altLang="ko-KR" dirty="0"/>
              <a:t> and time t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Earnings announcement surprise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recent performance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Stock return 7 days prior to earnings call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recent performance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C4203F-D76E-4FCF-B832-1900EAE7D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442" y="4549140"/>
            <a:ext cx="1700778" cy="5546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5C47A3B-BC05-4F56-B6F7-75502E995CF6}"/>
              </a:ext>
            </a:extLst>
          </p:cNvPr>
          <p:cNvSpPr txBox="1"/>
          <p:nvPr/>
        </p:nvSpPr>
        <p:spPr>
          <a:xfrm>
            <a:off x="7448220" y="464180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(Ball and </a:t>
            </a:r>
            <a:r>
              <a:rPr lang="en-US" altLang="ko-KR" dirty="0" err="1"/>
              <a:t>Bartov</a:t>
            </a:r>
            <a:r>
              <a:rPr lang="en-US" altLang="ko-KR" dirty="0"/>
              <a:t> 1996)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2A6FD6F-27F4-4142-92E2-8F7F77EAA744}"/>
              </a:ext>
            </a:extLst>
          </p:cNvPr>
          <p:cNvSpPr/>
          <p:nvPr/>
        </p:nvSpPr>
        <p:spPr>
          <a:xfrm>
            <a:off x="625108" y="1863167"/>
            <a:ext cx="3527789" cy="67944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2CC23BEB-EEF9-4430-AB6D-E9EBE5572E22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C8A48FE-444A-4D96-A12F-875C73792EA6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5E7E83B1-3A09-4DE0-917B-9322E14EECD3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EBCC3DC-BFC4-40D0-AE57-269E6E6BC16D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D6B80DE0-72D8-405E-BC8A-24698672E57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D56231B-8897-4421-9634-37BEA83C9A4A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CDB7346E-F93A-43E6-B127-7759469B7498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2793775-8F14-4EC1-80BA-2BB4DD470567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98D66BCE-2FFF-46B4-A45B-E4744A524BA4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E50A92C-F768-4052-9637-73665CAF9F5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E93FCF09-042D-441C-9B18-EA424FCBA6A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95240CA4-51DD-48CB-956F-08A08EF1C1E9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E7954ECA-BBFD-4CE7-9200-A7F5F68E226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37178B4-7A23-4139-8E02-EA1F42ED23E9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671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25111" y="1333500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B70540F-45A0-4E17-9414-C0C4F746F056}"/>
              </a:ext>
            </a:extLst>
          </p:cNvPr>
          <p:cNvSpPr/>
          <p:nvPr/>
        </p:nvSpPr>
        <p:spPr>
          <a:xfrm>
            <a:off x="625111" y="3901854"/>
            <a:ext cx="3527789" cy="1365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25110" y="5471745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7E040D2-E8AA-4B00-8FDF-ECAEF9172B27}"/>
              </a:ext>
            </a:extLst>
          </p:cNvPr>
          <p:cNvSpPr/>
          <p:nvPr/>
        </p:nvSpPr>
        <p:spPr>
          <a:xfrm>
            <a:off x="625108" y="2533727"/>
            <a:ext cx="3527789" cy="51144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5040960" y="855364"/>
            <a:ext cx="679545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Capital investment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investment growth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Capex guidance</a:t>
            </a:r>
            <a:br>
              <a:rPr lang="en-US" altLang="ko-KR" dirty="0"/>
            </a:br>
            <a:r>
              <a:rPr lang="en-US" altLang="ko-KR" dirty="0"/>
              <a:t>(change in the guidance for total capital expenditure</a:t>
            </a:r>
            <a:br>
              <a:rPr lang="en-US" altLang="ko-KR" dirty="0"/>
            </a:br>
            <a:r>
              <a:rPr lang="en-US" altLang="ko-KR" dirty="0"/>
              <a:t>for the next fiscal year)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investment growth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: 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Sales growth</a:t>
            </a:r>
            <a:br>
              <a:rPr lang="en-US" altLang="ko-KR" dirty="0"/>
            </a:br>
            <a:r>
              <a:rPr lang="ko-KR" altLang="en-US" dirty="0"/>
              <a:t>→ </a:t>
            </a:r>
            <a:r>
              <a:rPr lang="en-US" altLang="ko-KR" dirty="0"/>
              <a:t>Baker et al. document that larger short-run effects of risk</a:t>
            </a:r>
            <a:br>
              <a:rPr lang="en-US" altLang="ko-KR" dirty="0"/>
            </a:br>
            <a:r>
              <a:rPr lang="en-US" altLang="ko-KR" dirty="0"/>
              <a:t>exist on </a:t>
            </a:r>
            <a:r>
              <a:rPr lang="en-US" altLang="ko-KR" b="1" dirty="0"/>
              <a:t>hard-to-reverse investments</a:t>
            </a:r>
            <a:r>
              <a:rPr lang="en-US" altLang="ko-KR" dirty="0"/>
              <a:t> in physical and human</a:t>
            </a:r>
            <a:br>
              <a:rPr lang="en-US" altLang="ko-KR" dirty="0"/>
            </a:br>
            <a:r>
              <a:rPr lang="en-US" altLang="ko-KR" dirty="0"/>
              <a:t>capital than on </a:t>
            </a:r>
            <a:r>
              <a:rPr lang="en-US" altLang="ko-KR" b="1" dirty="0"/>
              <a:t>short-run output growth</a:t>
            </a:r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Net hiring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employment growth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6EF21D3-DFB1-4B65-87A2-398C1FCAD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772" y="1558773"/>
            <a:ext cx="674826" cy="573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0C3A41-BD84-4FF4-9439-526F5E73E6EC}"/>
              </a:ext>
            </a:extLst>
          </p:cNvPr>
          <p:cNvSpPr txBox="1"/>
          <p:nvPr/>
        </p:nvSpPr>
        <p:spPr>
          <a:xfrm>
            <a:off x="6371516" y="163930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(perpetual-inventory method, Stein and Stone 2013)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95E4141-8833-42D0-891D-E626AA3F9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390" y="3764341"/>
            <a:ext cx="1276654" cy="6182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71AA881F-1CDE-414E-9FBC-63A883D584A0}"/>
              </a:ext>
            </a:extLst>
          </p:cNvPr>
          <p:cNvSpPr/>
          <p:nvPr/>
        </p:nvSpPr>
        <p:spPr>
          <a:xfrm>
            <a:off x="625109" y="5817318"/>
            <a:ext cx="3527788" cy="20678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30DF0CE0-C095-4B47-A504-ADD415E2469E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4863553-D044-4D68-8608-11CB0E2D9EEB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7A7D4D79-B179-43C3-A095-04111E36C04A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7E780E1-0348-4A90-9FB1-388C7E833177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4CAD16CB-7947-416B-8169-58C53012C7E0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578E45A-8F26-497D-AA5D-7FFCDF75E838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46D8024D-2F6C-4D54-BF83-43965615DD56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0C05359-E3A6-46D2-9508-AB212818EBF4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00A27722-0524-4F09-A4CE-007C7BF5010B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28AF661-ADE0-4EE9-A5E0-70DFD4F0DA57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157DA46C-D167-44FC-BD9D-A502E5656897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F4B0DE12-9B55-443E-9208-FD398D868EF2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4999BFF-5F42-490A-A9FD-1A251DEEF27B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654F0C9-1275-4500-A821-37B7555BC160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25111" y="1333500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BB70540F-45A0-4E17-9414-C0C4F746F056}"/>
              </a:ext>
            </a:extLst>
          </p:cNvPr>
          <p:cNvSpPr/>
          <p:nvPr/>
        </p:nvSpPr>
        <p:spPr>
          <a:xfrm>
            <a:off x="625111" y="3901854"/>
            <a:ext cx="3527789" cy="13655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25110" y="5471745"/>
            <a:ext cx="3527789" cy="35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7E040D2-E8AA-4B00-8FDF-ECAEF9172B27}"/>
              </a:ext>
            </a:extLst>
          </p:cNvPr>
          <p:cNvSpPr/>
          <p:nvPr/>
        </p:nvSpPr>
        <p:spPr>
          <a:xfrm>
            <a:off x="625108" y="3051886"/>
            <a:ext cx="3527789" cy="84996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5109540" y="1221124"/>
            <a:ext cx="680026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Lobby expense</a:t>
            </a:r>
            <a:br>
              <a:rPr lang="en-US" altLang="ko-KR" dirty="0"/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positive reaction to political risks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Donation expense</a:t>
            </a:r>
            <a:r>
              <a:rPr lang="en-US" altLang="ko-KR" dirty="0">
                <a:solidFill>
                  <a:srgbClr val="0070C0"/>
                </a:solidFill>
              </a:rPr>
              <a:t/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positive reaction to political risks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# of recipients</a:t>
            </a:r>
            <a:r>
              <a:rPr lang="en-US" altLang="ko-KR" dirty="0">
                <a:solidFill>
                  <a:srgbClr val="0070C0"/>
                </a:solidFill>
              </a:rPr>
              <a:t/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ko-KR" altLang="en-US" dirty="0">
                <a:solidFill>
                  <a:srgbClr val="0070C0"/>
                </a:solidFill>
              </a:rPr>
              <a:t>→ </a:t>
            </a:r>
            <a:r>
              <a:rPr lang="en-US" altLang="ko-KR" dirty="0">
                <a:solidFill>
                  <a:srgbClr val="0070C0"/>
                </a:solidFill>
              </a:rPr>
              <a:t>measure of a firm's positive reaction to political risks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sz="1600" dirty="0">
                <a:solidFill>
                  <a:srgbClr val="0070C0"/>
                </a:solidFill>
              </a:rPr>
              <a:t>: </a:t>
            </a:r>
            <a:r>
              <a:rPr lang="en-US" altLang="ko-KR" sz="1600" dirty="0"/>
              <a:t>the total number of recipients of donations made in quarter </a:t>
            </a:r>
            <a:r>
              <a:rPr lang="en-US" altLang="ko-KR" sz="1600" i="1" dirty="0"/>
              <a:t>t </a:t>
            </a:r>
            <a:r>
              <a:rPr lang="en-US" altLang="ko-KR" sz="1600" dirty="0"/>
              <a:t>by firm </a:t>
            </a:r>
            <a:r>
              <a:rPr lang="en-US" altLang="ko-KR" sz="1600" i="1" dirty="0" err="1"/>
              <a:t>i</a:t>
            </a:r>
            <a:endParaRPr lang="en-US" altLang="ko-KR" sz="1600" i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i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Hedge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dirty="0">
                <a:solidFill>
                  <a:srgbClr val="0070C0"/>
                </a:solidFill>
              </a:rPr>
              <a:t>→ measure of a firm's positive reaction to political risks</a:t>
            </a:r>
            <a:r>
              <a:rPr lang="en-US" altLang="ko-KR" sz="1600" dirty="0">
                <a:solidFill>
                  <a:srgbClr val="0070C0"/>
                </a:solidFill>
              </a:rPr>
              <a:t/>
            </a:r>
            <a:br>
              <a:rPr lang="en-US" altLang="ko-KR" sz="1600" dirty="0">
                <a:solidFill>
                  <a:srgbClr val="0070C0"/>
                </a:solidFill>
              </a:rPr>
            </a:br>
            <a:r>
              <a:rPr lang="en-US" altLang="ko-KR" sz="1600" dirty="0">
                <a:solidFill>
                  <a:srgbClr val="0070C0"/>
                </a:solidFill>
              </a:rPr>
              <a:t>: </a:t>
            </a:r>
            <a:r>
              <a:rPr lang="en-US" altLang="ko-KR" dirty="0"/>
              <a:t>dummy variable equal to 1 if donations to Republicans</a:t>
            </a:r>
            <a:br>
              <a:rPr lang="en-US" altLang="ko-KR" dirty="0"/>
            </a:br>
            <a:r>
              <a:rPr lang="en-US" altLang="ko-KR" dirty="0"/>
              <a:t>over donations to Democrats are between the 25th and 75th</a:t>
            </a:r>
            <a:br>
              <a:rPr lang="en-US" altLang="ko-KR" dirty="0"/>
            </a:br>
            <a:r>
              <a:rPr lang="en-US" altLang="ko-KR" dirty="0"/>
              <a:t>percentile of the sample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Federal contracts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→ measure of a firm's government dependence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dirty="0">
                <a:solidFill>
                  <a:srgbClr val="0070C0"/>
                </a:solidFill>
              </a:rPr>
              <a:t>: </a:t>
            </a:r>
            <a:r>
              <a:rPr lang="en-US" altLang="ko-KR" dirty="0"/>
              <a:t>the net value from all federal contracts of firm </a:t>
            </a:r>
            <a:r>
              <a:rPr lang="en-US" altLang="ko-KR" i="1" dirty="0" err="1"/>
              <a:t>i</a:t>
            </a:r>
            <a:r>
              <a:rPr lang="en-US" altLang="ko-KR" i="1" dirty="0"/>
              <a:t> </a:t>
            </a:r>
            <a:r>
              <a:rPr lang="en-US" altLang="ko-KR" dirty="0"/>
              <a:t>in quarter </a:t>
            </a:r>
            <a:r>
              <a:rPr lang="en-US" altLang="ko-KR" i="1" dirty="0"/>
              <a:t>t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6888B46-1921-4035-BC3E-FD039DC04294}"/>
              </a:ext>
            </a:extLst>
          </p:cNvPr>
          <p:cNvSpPr/>
          <p:nvPr/>
        </p:nvSpPr>
        <p:spPr>
          <a:xfrm>
            <a:off x="625109" y="6219272"/>
            <a:ext cx="3527789" cy="4019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4FC3045D-2775-421B-B37C-7F4EF3DB24A2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E3BDC6-CFF1-47F7-A910-EBA8E4003255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5B5CADDD-4EC6-4C99-90E8-EBA31EFA4CE5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EE76D66-B4AF-45A9-80D0-B9EE35784A00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854CC92C-4F94-445D-81E2-F262C7EDCFD2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337CF02-145F-44FF-8F6C-C924C1CC9E6C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AB869441-5C54-4686-B12B-6508BF76E221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2B4CDA3-88E8-4F33-BFE5-8C043D31552A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CBBC8C3D-9694-48A5-9E65-35004EC5134D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26027E9-392A-4ACD-8539-459AD31CF8DB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DF1D81C3-C88B-4518-B62D-B8ABB82FAE6B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0D5EE7F5-3944-428D-8500-CC7D84BD134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9BFFD672-E27B-46EB-99A5-9AFEE471243B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C144C73-9D33-46BA-B129-F688AABA6289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1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30200" y="1706880"/>
            <a:ext cx="3527789" cy="217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30200" y="5840709"/>
            <a:ext cx="3527789" cy="182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4937817" y="143876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FCFC4AD-16A4-4A23-AC15-A14EFC04A9E0}"/>
              </a:ext>
            </a:extLst>
          </p:cNvPr>
          <p:cNvSpPr/>
          <p:nvPr/>
        </p:nvSpPr>
        <p:spPr>
          <a:xfrm>
            <a:off x="630200" y="6405822"/>
            <a:ext cx="352778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27E23EA-F07A-481A-82CE-91060B38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924109"/>
            <a:ext cx="6705838" cy="10898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86A3C6-6F20-4C3A-895B-8AC2C8A0F37F}"/>
              </a:ext>
            </a:extLst>
          </p:cNvPr>
          <p:cNvSpPr/>
          <p:nvPr/>
        </p:nvSpPr>
        <p:spPr>
          <a:xfrm>
            <a:off x="630200" y="1323013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EBAB433-622F-4863-9C1B-572A1A167D33}"/>
              </a:ext>
            </a:extLst>
          </p:cNvPr>
          <p:cNvSpPr/>
          <p:nvPr/>
        </p:nvSpPr>
        <p:spPr>
          <a:xfrm>
            <a:off x="630200" y="5453796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2C2A0E2-7867-442D-BC94-160309B2CB24}"/>
              </a:ext>
            </a:extLst>
          </p:cNvPr>
          <p:cNvSpPr/>
          <p:nvPr/>
        </p:nvSpPr>
        <p:spPr>
          <a:xfrm>
            <a:off x="630200" y="6172024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FB42F37-E0E8-48A9-8697-76EFDE7A9348}"/>
                  </a:ext>
                </a:extLst>
              </p:cNvPr>
              <p:cNvSpPr txBox="1"/>
              <p:nvPr/>
            </p:nvSpPr>
            <p:spPr>
              <a:xfrm>
                <a:off x="5257800" y="2247900"/>
                <a:ext cx="866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B42F37-E0E8-48A9-8697-76EFDE7A9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47900"/>
                <a:ext cx="866071" cy="369332"/>
              </a:xfrm>
              <a:prstGeom prst="rect">
                <a:avLst/>
              </a:prstGeom>
              <a:blipFill>
                <a:blip r:embed="rId5"/>
                <a:stretch>
                  <a:fillRect l="-4930" t="-10000" r="-493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161537F-B7C5-43EB-8318-4A41F390F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063" y="2056911"/>
            <a:ext cx="3187048" cy="163327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9" name="십자형 18">
            <a:extLst>
              <a:ext uri="{FF2B5EF4-FFF2-40B4-BE49-F238E27FC236}">
                <a16:creationId xmlns:a16="http://schemas.microsoft.com/office/drawing/2014/main" xmlns="" id="{0BE867C9-FD2D-4934-91E3-7EB565F9B804}"/>
              </a:ext>
            </a:extLst>
          </p:cNvPr>
          <p:cNvSpPr/>
          <p:nvPr/>
        </p:nvSpPr>
        <p:spPr>
          <a:xfrm>
            <a:off x="6118217" y="3993992"/>
            <a:ext cx="500968" cy="500968"/>
          </a:xfrm>
          <a:prstGeom prst="plus">
            <a:avLst>
              <a:gd name="adj" fmla="val 3716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9EED538-7BB4-43E6-8F63-622AC1299C85}"/>
              </a:ext>
            </a:extLst>
          </p:cNvPr>
          <p:cNvSpPr txBox="1"/>
          <p:nvPr/>
        </p:nvSpPr>
        <p:spPr>
          <a:xfrm>
            <a:off x="6842717" y="392131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Newspaper articles</a:t>
            </a:r>
          </a:p>
          <a:p>
            <a:pPr algn="ctr"/>
            <a:r>
              <a:rPr lang="en-US" altLang="ko-KR" b="1" dirty="0"/>
              <a:t>from Factiva</a:t>
            </a:r>
            <a:endParaRPr lang="ko-KR" altLang="en-US" b="1" dirty="0"/>
          </a:p>
        </p:txBody>
      </p:sp>
      <p:sp>
        <p:nvSpPr>
          <p:cNvPr id="39" name="왼쪽 중괄호 38">
            <a:extLst>
              <a:ext uri="{FF2B5EF4-FFF2-40B4-BE49-F238E27FC236}">
                <a16:creationId xmlns:a16="http://schemas.microsoft.com/office/drawing/2014/main" xmlns="" id="{D97D737D-F712-456F-BA8A-D9F3E9EDF9BA}"/>
              </a:ext>
            </a:extLst>
          </p:cNvPr>
          <p:cNvSpPr/>
          <p:nvPr/>
        </p:nvSpPr>
        <p:spPr>
          <a:xfrm>
            <a:off x="9181939" y="3787368"/>
            <a:ext cx="266700" cy="1089820"/>
          </a:xfrm>
          <a:prstGeom prst="leftBrace">
            <a:avLst>
              <a:gd name="adj1" fmla="val 49597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14B6583-5865-4A43-995A-8AE3D19A1389}"/>
              </a:ext>
            </a:extLst>
          </p:cNvPr>
          <p:cNvSpPr txBox="1"/>
          <p:nvPr/>
        </p:nvSpPr>
        <p:spPr>
          <a:xfrm>
            <a:off x="9489887" y="3655586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Non-political keyword:</a:t>
            </a:r>
            <a:br>
              <a:rPr lang="en-US" altLang="ko-KR" b="1" dirty="0"/>
            </a:br>
            <a:r>
              <a:rPr lang="en-US" altLang="ko-KR" b="1" dirty="0"/>
              <a:t>e.g., "performance"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8E5D649-09FC-4F07-A38E-2BB942B7E06E}"/>
              </a:ext>
            </a:extLst>
          </p:cNvPr>
          <p:cNvSpPr txBox="1"/>
          <p:nvPr/>
        </p:nvSpPr>
        <p:spPr>
          <a:xfrm>
            <a:off x="9489887" y="4461234"/>
            <a:ext cx="2287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Political keyword:</a:t>
            </a:r>
            <a:br>
              <a:rPr lang="en-US" altLang="ko-KR" b="1" dirty="0"/>
            </a:br>
            <a:r>
              <a:rPr lang="en-US" altLang="ko-KR" b="1" dirty="0"/>
              <a:t>"domestic politics"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EF4FA84-5CBA-4D77-A5AB-BD7B7F45D7B6}"/>
              </a:ext>
            </a:extLst>
          </p:cNvPr>
          <p:cNvSpPr/>
          <p:nvPr/>
        </p:nvSpPr>
        <p:spPr>
          <a:xfrm>
            <a:off x="6095062" y="5122373"/>
            <a:ext cx="5990257" cy="680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698C7FA-76FA-44BA-97DB-647724DF1DD7}"/>
              </a:ext>
            </a:extLst>
          </p:cNvPr>
          <p:cNvSpPr txBox="1"/>
          <p:nvPr/>
        </p:nvSpPr>
        <p:spPr>
          <a:xfrm>
            <a:off x="6118217" y="521381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hybrid political library with 200,000 bigrams</a:t>
            </a:r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3BC9AFAD-A0BD-4D29-83A3-3784AF03A43F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6A33B79-5EF4-4C29-A6F0-4820C1AFC98D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82DE809C-A8B9-41BC-987C-3D9E130EF364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0FE54E9-2ACE-4D1F-9AA0-1AD6C91B39BC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66570E8A-BA45-43AE-94A7-CF9099E6C327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B6D5964A-27D3-469F-8583-820BE5B981F2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3EA55FE3-CA67-4778-BF70-08E680E9B9E5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8BC8557C-A0FC-429C-A4E9-0D3BB8186D06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1E3BCD4D-A43E-4C64-A8A3-BA87E24096BE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84D26D2-DD46-456A-9016-3C46D4FF0B1C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F6FC1F57-3CB4-4F1C-8691-80429D307731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1CA98016-B001-42E4-8E13-781288C58B21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02F0D1EA-47EE-45CA-93C1-242E0861A690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1AB622F-0F25-49DC-8F48-EF6766780324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43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30200" y="1706880"/>
            <a:ext cx="3527789" cy="217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30200" y="5840709"/>
            <a:ext cx="3527789" cy="182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4937817" y="143876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FCFC4AD-16A4-4A23-AC15-A14EFC04A9E0}"/>
              </a:ext>
            </a:extLst>
          </p:cNvPr>
          <p:cNvSpPr/>
          <p:nvPr/>
        </p:nvSpPr>
        <p:spPr>
          <a:xfrm>
            <a:off x="630200" y="6405822"/>
            <a:ext cx="352778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27E23EA-F07A-481A-82CE-91060B381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924109"/>
            <a:ext cx="6705838" cy="108982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86A3C6-6F20-4C3A-895B-8AC2C8A0F37F}"/>
              </a:ext>
            </a:extLst>
          </p:cNvPr>
          <p:cNvSpPr/>
          <p:nvPr/>
        </p:nvSpPr>
        <p:spPr>
          <a:xfrm>
            <a:off x="630200" y="1323013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EBAB433-622F-4863-9C1B-572A1A167D33}"/>
              </a:ext>
            </a:extLst>
          </p:cNvPr>
          <p:cNvSpPr/>
          <p:nvPr/>
        </p:nvSpPr>
        <p:spPr>
          <a:xfrm>
            <a:off x="630200" y="5453796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2C2A0E2-7867-442D-BC94-160309B2CB24}"/>
              </a:ext>
            </a:extLst>
          </p:cNvPr>
          <p:cNvSpPr/>
          <p:nvPr/>
        </p:nvSpPr>
        <p:spPr>
          <a:xfrm>
            <a:off x="630200" y="6172024"/>
            <a:ext cx="3527789" cy="22554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2FB42F37-E0E8-48A9-8697-76EFDE7A9348}"/>
                  </a:ext>
                </a:extLst>
              </p:cNvPr>
              <p:cNvSpPr txBox="1"/>
              <p:nvPr/>
            </p:nvSpPr>
            <p:spPr>
              <a:xfrm>
                <a:off x="5257800" y="2247900"/>
                <a:ext cx="6971780" cy="4536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ko-KR" dirty="0"/>
                  <a:t>: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ko-KR" dirty="0"/>
                  <a:t>: the frequency of bigram </a:t>
                </a:r>
                <a:r>
                  <a:rPr lang="en-US" altLang="ko-KR" i="1" dirty="0"/>
                  <a:t>b </a:t>
                </a:r>
                <a:r>
                  <a:rPr lang="en-US" altLang="ko-KR" dirty="0"/>
                  <a:t>in the political training library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dirty="0"/>
                  <a:t>1[b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altLang="ko-KR" dirty="0"/>
                  <a:t>]: indicator function, which equals to 1 if b belongs</a:t>
                </a:r>
                <a:br>
                  <a:rPr lang="en-US" altLang="ko-KR" dirty="0"/>
                </a:br>
                <a:r>
                  <a:rPr lang="en-US" altLang="ko-KR" dirty="0"/>
                  <a:t>to political library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dirty="0"/>
                  <a:t>1[|b-r|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&lt;10</m:t>
                    </m:r>
                  </m:oMath>
                </a14:m>
                <a:r>
                  <a:rPr lang="en-US" altLang="ko-KR" dirty="0"/>
                  <a:t>]: equals to 1 if the distance between b and r is within</a:t>
                </a:r>
                <a:br>
                  <a:rPr lang="en-US" altLang="ko-KR" dirty="0"/>
                </a:br>
                <a:r>
                  <a:rPr lang="en-US" altLang="ko-KR" dirty="0"/>
                  <a:t>                   10 words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dirty="0" err="1"/>
                  <a:t>PRisk</a:t>
                </a:r>
                <a:r>
                  <a:rPr lang="en-US" altLang="ko-KR" dirty="0"/>
                  <a:t>: the share of their quarterly earnings conference calls</a:t>
                </a:r>
                <a:br>
                  <a:rPr lang="en-US" altLang="ko-KR" dirty="0"/>
                </a:br>
                <a:r>
                  <a:rPr lang="en-US" altLang="ko-KR" dirty="0"/>
                  <a:t>           that they devote to political risks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B42F37-E0E8-48A9-8697-76EFDE7A9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47900"/>
                <a:ext cx="6971780" cy="4536498"/>
              </a:xfrm>
              <a:prstGeom prst="rect">
                <a:avLst/>
              </a:prstGeom>
              <a:blipFill>
                <a:blip r:embed="rId5"/>
                <a:stretch>
                  <a:fillRect l="-612" t="-806" b="-1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698C7FA-76FA-44BA-97DB-647724DF1DD7}"/>
              </a:ext>
            </a:extLst>
          </p:cNvPr>
          <p:cNvSpPr txBox="1"/>
          <p:nvPr/>
        </p:nvSpPr>
        <p:spPr>
          <a:xfrm>
            <a:off x="6015050" y="2240225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hybrid political library with 200,000 bigrams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C4B6B4A-0C08-442D-BC90-4D86F110A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790" y="4442350"/>
            <a:ext cx="4769210" cy="123875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xmlns="" id="{EFD15367-FBA1-4794-A64F-447563FB4A00}"/>
              </a:ext>
            </a:extLst>
          </p:cNvPr>
          <p:cNvSpPr/>
          <p:nvPr/>
        </p:nvSpPr>
        <p:spPr>
          <a:xfrm rot="10800000">
            <a:off x="7965127" y="5852716"/>
            <a:ext cx="165357" cy="17712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4AC0BAF-DAD7-453A-934D-8FE178FFA899}"/>
              </a:ext>
            </a:extLst>
          </p:cNvPr>
          <p:cNvSpPr txBox="1"/>
          <p:nvPr/>
        </p:nvSpPr>
        <p:spPr>
          <a:xfrm>
            <a:off x="5841970" y="3975837"/>
            <a:ext cx="4249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 : Synonym for "risk" and "uncertainty"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e.g., 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9E401CE-593C-4342-A3CD-AF5233026548}"/>
              </a:ext>
            </a:extLst>
          </p:cNvPr>
          <p:cNvSpPr txBox="1"/>
          <p:nvPr/>
        </p:nvSpPr>
        <p:spPr>
          <a:xfrm>
            <a:off x="8084535" y="57623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10th</a:t>
            </a:r>
            <a:endParaRPr lang="ko-KR" altLang="en-US" b="1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9731ED73-3866-421B-BD88-58AE50E82044}"/>
              </a:ext>
            </a:extLst>
          </p:cNvPr>
          <p:cNvCxnSpPr>
            <a:cxnSpLocks/>
          </p:cNvCxnSpPr>
          <p:nvPr/>
        </p:nvCxnSpPr>
        <p:spPr>
          <a:xfrm>
            <a:off x="6797040" y="5750976"/>
            <a:ext cx="13334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0E6D4140-7071-49E3-8D49-CC9FE395703F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9F9CF7D-C0F4-498B-AF6C-D312F9BBF44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xmlns="" id="{A16E6C1D-5520-4973-9511-E0B1C349164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4128367A-A805-48C9-BE2C-ACA71FCED9B2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32EB926D-517A-4B43-A9F1-7AB48738F032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E57E0E22-78EB-40DF-BD49-A48F96AC19D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EFFD3256-9B6A-4D08-8A9A-89D18A2FD0BB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3B56FBB-E9C6-4A7F-8D27-708D6C205E07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5D27A90E-AA77-49CC-824A-9F476F74B41D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7E51340-C334-4CCA-824F-7B270B68F63E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631AD062-750F-4F31-9846-0E1E6ABFA7B7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211A1F75-F58C-4691-8012-4F6BC1578A9C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C917EE9C-4B9F-4616-AFE5-CB451C94DF3A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96711D7-1CE8-4B2C-9BA5-8AF45F408DA1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2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21B5E9-9B06-42C5-9936-3730C0734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92" y="-2"/>
            <a:ext cx="2423208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82BCDB-40A6-4295-B4A5-4E32F68A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68801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685C780-B5ED-4C94-89ED-9B41926B97C4}"/>
              </a:ext>
            </a:extLst>
          </p:cNvPr>
          <p:cNvSpPr/>
          <p:nvPr/>
        </p:nvSpPr>
        <p:spPr>
          <a:xfrm>
            <a:off x="-116116" y="2870021"/>
            <a:ext cx="12308116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>
                <a:latin typeface="Arial Black" panose="020B0A04020102020204" pitchFamily="34" charset="0"/>
              </a:rPr>
              <a:t>1. Introduction</a:t>
            </a:r>
            <a:endParaRPr lang="ko-KR" altLang="en-US" sz="8000" b="1" dirty="0">
              <a:latin typeface="Arial Black" panose="020B0A040201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98ECE5-85CB-409A-8E4B-20D68E0BBB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-9979"/>
            <a:ext cx="268514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2B4F7B-04E3-4325-B8FD-CF67F71E13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-2"/>
            <a:ext cx="27148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4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30200" y="1706880"/>
            <a:ext cx="3527789" cy="217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30200" y="5840709"/>
            <a:ext cx="3527789" cy="182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4937817" y="1438763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FCFC4AD-16A4-4A23-AC15-A14EFC04A9E0}"/>
              </a:ext>
            </a:extLst>
          </p:cNvPr>
          <p:cNvSpPr/>
          <p:nvPr/>
        </p:nvSpPr>
        <p:spPr>
          <a:xfrm>
            <a:off x="630200" y="6405822"/>
            <a:ext cx="352778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1886A3C6-6F20-4C3A-895B-8AC2C8A0F37F}"/>
              </a:ext>
            </a:extLst>
          </p:cNvPr>
          <p:cNvSpPr/>
          <p:nvPr/>
        </p:nvSpPr>
        <p:spPr>
          <a:xfrm>
            <a:off x="630200" y="1498273"/>
            <a:ext cx="3527789" cy="20860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CBC9953D-62BF-46E8-BB9B-EED53140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931" y="1148620"/>
            <a:ext cx="5616446" cy="881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2F176A-4ABB-418B-846F-C57756072EE5}"/>
              </a:ext>
            </a:extLst>
          </p:cNvPr>
          <p:cNvSpPr txBox="1"/>
          <p:nvPr/>
        </p:nvSpPr>
        <p:spPr>
          <a:xfrm>
            <a:off x="5570220" y="2223624"/>
            <a:ext cx="64545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S(c): equals +1 if the bigram c is associated with positive sentiment (using Loughran and McDonald 2011’s sentiment dictionary); equals -1 if associated with negative sentiment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e.g.</a:t>
            </a:r>
            <a:endParaRPr lang="ko-KR" altLang="en-US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6ED0A51C-4DC2-4A26-AD6C-2FA494432E14}"/>
              </a:ext>
            </a:extLst>
          </p:cNvPr>
          <p:cNvGrpSpPr/>
          <p:nvPr/>
        </p:nvGrpSpPr>
        <p:grpSpPr>
          <a:xfrm>
            <a:off x="5695316" y="3501555"/>
            <a:ext cx="5614179" cy="2032262"/>
            <a:chOff x="5475144" y="3650675"/>
            <a:chExt cx="5614179" cy="2032262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xmlns="" id="{2F877C39-5FBA-44E4-BB49-A7EDEEC0F31A}"/>
                </a:ext>
              </a:extLst>
            </p:cNvPr>
            <p:cNvSpPr/>
            <p:nvPr/>
          </p:nvSpPr>
          <p:spPr>
            <a:xfrm>
              <a:off x="7420466" y="3650675"/>
              <a:ext cx="1723534" cy="33822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of government</a:t>
              </a:r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xmlns="" id="{8DED27C4-F92C-44DB-BF89-F5AD22CC7B65}"/>
                </a:ext>
              </a:extLst>
            </p:cNvPr>
            <p:cNvSpPr/>
            <p:nvPr/>
          </p:nvSpPr>
          <p:spPr>
            <a:xfrm>
              <a:off x="8471266" y="4171064"/>
              <a:ext cx="1356464" cy="33822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NEU </a:t>
              </a:r>
              <a:r>
                <a:rPr lang="en-US" altLang="ko-KR" dirty="0" err="1"/>
                <a:t>NEU</a:t>
              </a:r>
              <a:endParaRPr lang="ko-KR" altLang="en-US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xmlns="" id="{AD1999BB-1D60-4B6D-B936-D7BDB55DA83D}"/>
                </a:ext>
              </a:extLst>
            </p:cNvPr>
            <p:cNvSpPr/>
            <p:nvPr/>
          </p:nvSpPr>
          <p:spPr>
            <a:xfrm>
              <a:off x="6736737" y="4171063"/>
              <a:ext cx="1356464" cy="3382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POS </a:t>
              </a:r>
              <a:r>
                <a:rPr lang="en-US" altLang="ko-KR" dirty="0" err="1"/>
                <a:t>POS</a:t>
              </a:r>
              <a:endParaRPr lang="ko-KR" altLang="en-US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2374DF23-E651-4520-9E54-F273723A2F6F}"/>
                </a:ext>
              </a:extLst>
            </p:cNvPr>
            <p:cNvSpPr/>
            <p:nvPr/>
          </p:nvSpPr>
          <p:spPr>
            <a:xfrm>
              <a:off x="9732859" y="5340917"/>
              <a:ext cx="1356464" cy="3382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POS </a:t>
              </a:r>
              <a:r>
                <a:rPr lang="en-US" altLang="ko-KR" dirty="0" err="1"/>
                <a:t>POS</a:t>
              </a:r>
              <a:endParaRPr lang="ko-KR" altLang="en-US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xmlns="" id="{16A92FE4-DF85-41A8-A494-3FEE173F762F}"/>
                </a:ext>
              </a:extLst>
            </p:cNvPr>
            <p:cNvSpPr/>
            <p:nvPr/>
          </p:nvSpPr>
          <p:spPr>
            <a:xfrm>
              <a:off x="5475144" y="5344708"/>
              <a:ext cx="1356464" cy="338229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NEG </a:t>
              </a:r>
              <a:r>
                <a:rPr lang="en-US" altLang="ko-KR" dirty="0" err="1"/>
                <a:t>NEG</a:t>
              </a:r>
              <a:endParaRPr lang="ko-KR" altLang="en-US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xmlns="" id="{F22B7F55-057D-426D-B825-5427AFBFBAE2}"/>
                </a:ext>
              </a:extLst>
            </p:cNvPr>
            <p:cNvGrpSpPr/>
            <p:nvPr/>
          </p:nvGrpSpPr>
          <p:grpSpPr>
            <a:xfrm>
              <a:off x="6303861" y="4727940"/>
              <a:ext cx="346902" cy="434065"/>
              <a:chOff x="6457748" y="4722463"/>
              <a:chExt cx="346902" cy="434065"/>
            </a:xfrm>
            <a:solidFill>
              <a:schemeClr val="tx1"/>
            </a:solidFill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xmlns="" id="{DD9ECE26-4FF2-4208-A908-C90B781D93E2}"/>
                  </a:ext>
                </a:extLst>
              </p:cNvPr>
              <p:cNvSpPr/>
              <p:nvPr/>
            </p:nvSpPr>
            <p:spPr>
              <a:xfrm>
                <a:off x="6579903" y="4888200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xmlns="" id="{079D8E45-4DC4-403F-A489-C1D0C756ABD8}"/>
                  </a:ext>
                </a:extLst>
              </p:cNvPr>
              <p:cNvSpPr/>
              <p:nvPr/>
            </p:nvSpPr>
            <p:spPr>
              <a:xfrm>
                <a:off x="6457748" y="5053936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xmlns="" id="{2A46070B-3EA9-4171-A610-7381DA47D614}"/>
                  </a:ext>
                </a:extLst>
              </p:cNvPr>
              <p:cNvSpPr/>
              <p:nvPr/>
            </p:nvSpPr>
            <p:spPr>
              <a:xfrm>
                <a:off x="6702058" y="4722463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xmlns="" id="{ADDB75A0-0F65-4F31-A29E-EC515384FF20}"/>
                </a:ext>
              </a:extLst>
            </p:cNvPr>
            <p:cNvGrpSpPr/>
            <p:nvPr/>
          </p:nvGrpSpPr>
          <p:grpSpPr>
            <a:xfrm>
              <a:off x="9934480" y="4729716"/>
              <a:ext cx="346903" cy="430512"/>
              <a:chOff x="6702058" y="4722463"/>
              <a:chExt cx="346903" cy="430512"/>
            </a:xfrm>
            <a:solidFill>
              <a:schemeClr val="tx1"/>
            </a:solidFill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xmlns="" id="{85C5000A-9A86-461E-BF31-21D956A0D62D}"/>
                  </a:ext>
                </a:extLst>
              </p:cNvPr>
              <p:cNvSpPr/>
              <p:nvPr/>
            </p:nvSpPr>
            <p:spPr>
              <a:xfrm>
                <a:off x="6702058" y="4722463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xmlns="" id="{82B1A58B-B42A-4A36-BE53-F0BE9D8244C6}"/>
                  </a:ext>
                </a:extLst>
              </p:cNvPr>
              <p:cNvSpPr/>
              <p:nvPr/>
            </p:nvSpPr>
            <p:spPr>
              <a:xfrm>
                <a:off x="6824214" y="4888200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xmlns="" id="{CDBD0374-5353-4C13-9EB3-AC92F7D60E3E}"/>
                  </a:ext>
                </a:extLst>
              </p:cNvPr>
              <p:cNvSpPr/>
              <p:nvPr/>
            </p:nvSpPr>
            <p:spPr>
              <a:xfrm>
                <a:off x="6946369" y="5050383"/>
                <a:ext cx="102592" cy="1025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5" name="오른쪽 중괄호 74">
            <a:extLst>
              <a:ext uri="{FF2B5EF4-FFF2-40B4-BE49-F238E27FC236}">
                <a16:creationId xmlns:a16="http://schemas.microsoft.com/office/drawing/2014/main" xmlns="" id="{6202942B-27A7-492C-833E-16C22A1D7936}"/>
              </a:ext>
            </a:extLst>
          </p:cNvPr>
          <p:cNvSpPr/>
          <p:nvPr/>
        </p:nvSpPr>
        <p:spPr>
          <a:xfrm rot="5400000">
            <a:off x="8354176" y="3102101"/>
            <a:ext cx="338229" cy="5425202"/>
          </a:xfrm>
          <a:prstGeom prst="rightBrace">
            <a:avLst>
              <a:gd name="adj1" fmla="val 122701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4824E525-C415-4587-B364-0ABCD5D946B9}"/>
                  </a:ext>
                </a:extLst>
              </p:cNvPr>
              <p:cNvSpPr txBox="1"/>
              <p:nvPr/>
            </p:nvSpPr>
            <p:spPr>
              <a:xfrm>
                <a:off x="6773329" y="6117883"/>
                <a:ext cx="3531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-21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/>
                  <a:t>  sum of 21 bigrams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dirty="0"/>
                  <a:t>  21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824E525-C415-4587-B364-0ABCD5D94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29" y="6117883"/>
                <a:ext cx="3531736" cy="369332"/>
              </a:xfrm>
              <a:prstGeom prst="rect">
                <a:avLst/>
              </a:prstGeom>
              <a:blipFill>
                <a:blip r:embed="rId5"/>
                <a:stretch>
                  <a:fillRect l="-1382" t="-10000" r="-69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138BC2CB-D68F-41E7-B62D-3113C59A747B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0888D169-9A8D-4077-A4D7-D4B4F63AAE91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xmlns="" id="{D9C27339-C615-4131-9B76-AB7C0F6F794C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5ECA07AD-45D0-46DD-8987-E2BC7884EBB0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BD6C0E77-CCD1-4EFC-A1AA-BE5959AB322A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9C18CD1-FDE5-4CEF-BCBB-D42A603F9F7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xmlns="" id="{BCB53EA6-D0F7-4F08-A25E-DDCA3C112160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8AC93F1F-F02A-4217-80CF-5D5603DC0E21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54121BBA-0B1C-4885-97C6-E94278FD2222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1DE9F507-8B0E-4107-A7F3-4D7D5481A92F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Introduction 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xmlns="" id="{0E05CC6B-1C03-401B-8431-85F449171546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D24D3A9E-3D28-43FB-9AAA-DC1E5CBD09A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106CBC61-1565-4285-B40C-F2044560E9A1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9DA1F509-6119-4A22-AC9B-75099B3A1A2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1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30200" y="1706880"/>
            <a:ext cx="3527789" cy="217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30200" y="5840709"/>
            <a:ext cx="3527789" cy="182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2B727D-3136-47B0-BFDD-2F9907ECF6AC}"/>
              </a:ext>
            </a:extLst>
          </p:cNvPr>
          <p:cNvSpPr txBox="1"/>
          <p:nvPr/>
        </p:nvSpPr>
        <p:spPr>
          <a:xfrm>
            <a:off x="4933239" y="1291401"/>
            <a:ext cx="70015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PRisk</a:t>
            </a:r>
            <a:r>
              <a:rPr lang="en-US" altLang="ko-KR" dirty="0"/>
              <a:t> by 8 Topics: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① </a:t>
            </a:r>
            <a:r>
              <a:rPr lang="en-US" altLang="ko-KR" dirty="0"/>
              <a:t>Economic Policy and Budget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② </a:t>
            </a:r>
            <a:r>
              <a:rPr lang="en-US" altLang="ko-KR" dirty="0"/>
              <a:t>Environment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③ </a:t>
            </a:r>
            <a:r>
              <a:rPr lang="en-US" altLang="ko-KR" dirty="0"/>
              <a:t>Trade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④ </a:t>
            </a:r>
            <a:r>
              <a:rPr lang="en-US" altLang="ko-KR" dirty="0"/>
              <a:t>Institutions and Political Process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⑤ </a:t>
            </a:r>
            <a:r>
              <a:rPr lang="en-US" altLang="ko-KR" dirty="0"/>
              <a:t>Health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⑥ </a:t>
            </a:r>
            <a:r>
              <a:rPr lang="en-US" altLang="ko-KR" dirty="0"/>
              <a:t>Security and Defense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⑦ </a:t>
            </a:r>
            <a:r>
              <a:rPr lang="en-US" altLang="ko-KR" dirty="0"/>
              <a:t>Tax Policy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⑧ </a:t>
            </a:r>
            <a:r>
              <a:rPr lang="en-US" altLang="ko-KR" dirty="0"/>
              <a:t>Technology and Infrastructure</a:t>
            </a:r>
          </a:p>
          <a:p>
            <a:pPr lvl="1"/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Sources are from </a:t>
            </a:r>
            <a:r>
              <a:rPr lang="en-US" altLang="ko-KR" i="1" dirty="0">
                <a:solidFill>
                  <a:srgbClr val="0070C0"/>
                </a:solidFill>
              </a:rPr>
              <a:t>OnTheIssues.org</a:t>
            </a:r>
            <a:r>
              <a:rPr lang="en-US" altLang="ko-KR" dirty="0"/>
              <a:t>, which educates voters about the positions politicians take on key topics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Other processes are equal to the abovementioned methods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FCFC4AD-16A4-4A23-AC15-A14EFC04A9E0}"/>
              </a:ext>
            </a:extLst>
          </p:cNvPr>
          <p:cNvSpPr/>
          <p:nvPr/>
        </p:nvSpPr>
        <p:spPr>
          <a:xfrm>
            <a:off x="630200" y="6405822"/>
            <a:ext cx="352778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B57F922-F029-4E71-A946-E2CF3A9D4E10}"/>
              </a:ext>
            </a:extLst>
          </p:cNvPr>
          <p:cNvSpPr/>
          <p:nvPr/>
        </p:nvSpPr>
        <p:spPr>
          <a:xfrm>
            <a:off x="630200" y="3886201"/>
            <a:ext cx="3527789" cy="139072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xmlns="" id="{3A4A0F23-41C0-4CF4-A94A-AEDF3A6D7A27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80939C-C10B-4A26-A6CF-6228F33AE4FD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F853B71B-8082-4B8B-91C9-E58151E1310F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7DBB88A-2F0A-456E-ACE8-B4F9F191C3A6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Res. Design and Results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EF5154FD-DBFA-410C-9E98-2F252EBCDAE4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73A7E92-D2D3-406B-AA1A-EB306ACAB8E1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80DA6DC9-83A3-41B4-A272-B0B4F8B00425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B92E287-F7AB-4BD1-A201-5DA9775D9D85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9D609B58-DBBE-4F11-A3B9-59FDED5FB746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D77C21D-702D-40AF-8DE7-549BB33404C5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E49F2DC9-3876-478E-BCCF-DB2B95B5029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01F3FAB2-3102-422E-A6FE-481CCEA08765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53CFDE9E-75B0-42B3-8231-8752C048826B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91D4B1A-9A5C-4709-A258-21984F9F2EB8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9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06DC591-283D-4474-9C97-AEB8078CFCA7}"/>
              </a:ext>
            </a:extLst>
          </p:cNvPr>
          <p:cNvGrpSpPr/>
          <p:nvPr/>
        </p:nvGrpSpPr>
        <p:grpSpPr>
          <a:xfrm>
            <a:off x="467348" y="653839"/>
            <a:ext cx="2106246" cy="369332"/>
            <a:chOff x="971549" y="2564432"/>
            <a:chExt cx="1285875" cy="36933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1EFEF4-5E08-4BAB-9D8D-D2EED113C8D6}"/>
                </a:ext>
              </a:extLst>
            </p:cNvPr>
            <p:cNvSpPr/>
            <p:nvPr/>
          </p:nvSpPr>
          <p:spPr>
            <a:xfrm>
              <a:off x="971549" y="2577627"/>
              <a:ext cx="128587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7C4787-AFCC-4962-A6DA-DFE24780564E}"/>
                </a:ext>
              </a:extLst>
            </p:cNvPr>
            <p:cNvSpPr txBox="1"/>
            <p:nvPr/>
          </p:nvSpPr>
          <p:spPr>
            <a:xfrm>
              <a:off x="1067864" y="2564432"/>
              <a:ext cx="1091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Variables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xmlns="" id="{8289B507-F6EF-46F2-8F19-B59513C5B948}"/>
              </a:ext>
            </a:extLst>
          </p:cNvPr>
          <p:cNvSpPr/>
          <p:nvPr/>
        </p:nvSpPr>
        <p:spPr>
          <a:xfrm>
            <a:off x="4333875" y="1158474"/>
            <a:ext cx="573462" cy="5425202"/>
          </a:xfrm>
          <a:prstGeom prst="rightBrace">
            <a:avLst>
              <a:gd name="adj1" fmla="val 111437"/>
              <a:gd name="adj2" fmla="val 50189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58BF0DF-E357-46B9-9FB0-EA58EDCD6AB8}"/>
              </a:ext>
            </a:extLst>
          </p:cNvPr>
          <p:cNvGrpSpPr/>
          <p:nvPr/>
        </p:nvGrpSpPr>
        <p:grpSpPr>
          <a:xfrm>
            <a:off x="467348" y="1150716"/>
            <a:ext cx="3770654" cy="5470550"/>
            <a:chOff x="625111" y="26009"/>
            <a:chExt cx="4610102" cy="668844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3FEB7BE2-63C0-4857-9734-51613BB6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111" y="26009"/>
              <a:ext cx="4610102" cy="504481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FDE37116-CC01-4C03-84C8-16445762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11" y="5092314"/>
              <a:ext cx="2456827" cy="162213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1816BB-0867-41BB-A321-41BA0F3DA94A}"/>
              </a:ext>
            </a:extLst>
          </p:cNvPr>
          <p:cNvSpPr/>
          <p:nvPr/>
        </p:nvSpPr>
        <p:spPr>
          <a:xfrm>
            <a:off x="630200" y="1706880"/>
            <a:ext cx="3527789" cy="2179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918F23A-AF88-4218-AF10-EE981E2BE794}"/>
              </a:ext>
            </a:extLst>
          </p:cNvPr>
          <p:cNvSpPr/>
          <p:nvPr/>
        </p:nvSpPr>
        <p:spPr>
          <a:xfrm>
            <a:off x="630200" y="5840709"/>
            <a:ext cx="3527789" cy="1821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FCFC4AD-16A4-4A23-AC15-A14EFC04A9E0}"/>
              </a:ext>
            </a:extLst>
          </p:cNvPr>
          <p:cNvSpPr/>
          <p:nvPr/>
        </p:nvSpPr>
        <p:spPr>
          <a:xfrm>
            <a:off x="630200" y="6405822"/>
            <a:ext cx="3527789" cy="215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B57F922-F029-4E71-A946-E2CF3A9D4E10}"/>
              </a:ext>
            </a:extLst>
          </p:cNvPr>
          <p:cNvSpPr/>
          <p:nvPr/>
        </p:nvSpPr>
        <p:spPr>
          <a:xfrm>
            <a:off x="630200" y="3886201"/>
            <a:ext cx="3527789" cy="139072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xmlns="" id="{3A4A0F23-41C0-4CF4-A94A-AEDF3A6D7A27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80939C-C10B-4A26-A6CF-6228F33AE4FD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F853B71B-8082-4B8B-91C9-E58151E1310F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7DBB88A-2F0A-456E-ACE8-B4F9F191C3A6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Res. Design and Results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EF5154FD-DBFA-410C-9E98-2F252EBCDAE4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73A7E92-D2D3-406B-AA1A-EB306ACAB8E1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80DA6DC9-83A3-41B4-A272-B0B4F8B00425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B92E287-F7AB-4BD1-A201-5DA9775D9D85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9D609B58-DBBE-4F11-A3B9-59FDED5FB746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D77C21D-702D-40AF-8DE7-549BB33404C5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466D5AC6-D7C4-4F4A-866C-DB19A81A056A}"/>
              </a:ext>
            </a:extLst>
          </p:cNvPr>
          <p:cNvGrpSpPr/>
          <p:nvPr/>
        </p:nvGrpSpPr>
        <p:grpSpPr>
          <a:xfrm>
            <a:off x="5026072" y="1407253"/>
            <a:ext cx="7023291" cy="4477689"/>
            <a:chOff x="5026072" y="1407253"/>
            <a:chExt cx="7023291" cy="447768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23ED5C37-127D-4E94-8A25-50E897E61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3525" y="1407253"/>
              <a:ext cx="6705838" cy="108982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7C3C6E53-DAAE-4E7A-8250-28C44F93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3525" y="3855116"/>
              <a:ext cx="6163920" cy="967854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194E9D-0649-4D64-9E0F-C21CBAFDAA44}"/>
                </a:ext>
              </a:extLst>
            </p:cNvPr>
            <p:cNvGrpSpPr/>
            <p:nvPr/>
          </p:nvGrpSpPr>
          <p:grpSpPr>
            <a:xfrm>
              <a:off x="5476184" y="2658828"/>
              <a:ext cx="3881568" cy="1034533"/>
              <a:chOff x="4942784" y="2658828"/>
              <a:chExt cx="3881568" cy="1034533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233C30FB-FD84-44B2-9D2C-8E857E29B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675" y="2658828"/>
                <a:ext cx="3423677" cy="1034533"/>
              </a:xfrm>
              <a:prstGeom prst="rect">
                <a:avLst/>
              </a:prstGeom>
            </p:spPr>
          </p:pic>
          <p:sp>
            <p:nvSpPr>
              <p:cNvPr id="7" name="화살표: 오른쪽 6">
                <a:extLst>
                  <a:ext uri="{FF2B5EF4-FFF2-40B4-BE49-F238E27FC236}">
                    <a16:creationId xmlns:a16="http://schemas.microsoft.com/office/drawing/2014/main" xmlns="" id="{6948364C-EA4D-4829-AB1D-DD66B3FFB8C2}"/>
                  </a:ext>
                </a:extLst>
              </p:cNvPr>
              <p:cNvSpPr/>
              <p:nvPr/>
            </p:nvSpPr>
            <p:spPr>
              <a:xfrm>
                <a:off x="4942784" y="3194770"/>
                <a:ext cx="382575" cy="124583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2DA91721-1271-4109-99F0-06EE111DEB40}"/>
                </a:ext>
              </a:extLst>
            </p:cNvPr>
            <p:cNvGrpSpPr/>
            <p:nvPr/>
          </p:nvGrpSpPr>
          <p:grpSpPr>
            <a:xfrm>
              <a:off x="5476184" y="4984726"/>
              <a:ext cx="3864691" cy="900216"/>
              <a:chOff x="4942784" y="4984726"/>
              <a:chExt cx="3864691" cy="90021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27788030-2CA8-4202-ABB0-91A6C1BD9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0675" y="4984726"/>
                <a:ext cx="3406800" cy="900216"/>
              </a:xfrm>
              <a:prstGeom prst="rect">
                <a:avLst/>
              </a:prstGeom>
            </p:spPr>
          </p:pic>
          <p:sp>
            <p:nvSpPr>
              <p:cNvPr id="34" name="화살표: 오른쪽 33">
                <a:extLst>
                  <a:ext uri="{FF2B5EF4-FFF2-40B4-BE49-F238E27FC236}">
                    <a16:creationId xmlns:a16="http://schemas.microsoft.com/office/drawing/2014/main" xmlns="" id="{C0F3E955-791B-4856-9EF1-3EE5A8D2E1BB}"/>
                  </a:ext>
                </a:extLst>
              </p:cNvPr>
              <p:cNvSpPr/>
              <p:nvPr/>
            </p:nvSpPr>
            <p:spPr>
              <a:xfrm>
                <a:off x="4942784" y="5415784"/>
                <a:ext cx="382575" cy="124583"/>
              </a:xfrm>
              <a:prstGeom prst="rightArrow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72B68C8-0A98-4242-BE12-889F0C2BAF17}"/>
                </a:ext>
              </a:extLst>
            </p:cNvPr>
            <p:cNvSpPr txBox="1"/>
            <p:nvPr/>
          </p:nvSpPr>
          <p:spPr>
            <a:xfrm>
              <a:off x="5026073" y="1926399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38AB98ED-A321-4F92-8589-627D2FC60636}"/>
                </a:ext>
              </a:extLst>
            </p:cNvPr>
            <p:cNvSpPr txBox="1"/>
            <p:nvPr/>
          </p:nvSpPr>
          <p:spPr>
            <a:xfrm>
              <a:off x="5026072" y="419293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dirty="0"/>
                <a:t> 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51867A24-DFF9-4B37-8962-372F3D890D1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228F3A0F-C013-4A50-92C6-B285ACC62361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100EC3E-3B12-432C-B1B6-58C42FE57D9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E871E03-A09B-4089-B40D-8F83627458A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092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xmlns="" id="{3A4A0F23-41C0-4CF4-A94A-AEDF3A6D7A27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480939C-C10B-4A26-A6CF-6228F33AE4FD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F853B71B-8082-4B8B-91C9-E58151E1310F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7DBB88A-2F0A-456E-ACE8-B4F9F191C3A6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Res. Design and Results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xmlns="" id="{EF5154FD-DBFA-410C-9E98-2F252EBCDAE4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73A7E92-D2D3-406B-AA1A-EB306ACAB8E1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80DA6DC9-83A3-41B4-A272-B0B4F8B00425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1B92E287-F7AB-4BD1-A201-5DA9775D9D85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Sample and Variables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9D609B58-DBBE-4F11-A3B9-59FDED5FB746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6D77C21D-702D-40AF-8DE7-549BB33404C5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C7215BD7-55EE-4369-B5E8-E4FA2B8FB48E}"/>
              </a:ext>
            </a:extLst>
          </p:cNvPr>
          <p:cNvGrpSpPr/>
          <p:nvPr/>
        </p:nvGrpSpPr>
        <p:grpSpPr>
          <a:xfrm>
            <a:off x="2475388" y="864433"/>
            <a:ext cx="7241224" cy="5683296"/>
            <a:chOff x="2119094" y="731083"/>
            <a:chExt cx="7241224" cy="568329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E5B6BADB-170A-4A25-8D8E-F7C1CF1E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094" y="731083"/>
              <a:ext cx="7229654" cy="424309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FF25C414-0EBC-4147-BB4B-44C08EB1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5294" y="4842105"/>
              <a:ext cx="7165024" cy="1572274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1A4DB3D8-256F-450D-8543-D1F17E7A6D1B}"/>
              </a:ext>
            </a:extLst>
          </p:cNvPr>
          <p:cNvSpPr/>
          <p:nvPr/>
        </p:nvSpPr>
        <p:spPr>
          <a:xfrm>
            <a:off x="467349" y="667034"/>
            <a:ext cx="2742575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F9DB14B-0D58-466C-826D-BB3500827CB3}"/>
              </a:ext>
            </a:extLst>
          </p:cNvPr>
          <p:cNvSpPr txBox="1"/>
          <p:nvPr/>
        </p:nvSpPr>
        <p:spPr>
          <a:xfrm>
            <a:off x="364441" y="653839"/>
            <a:ext cx="295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Descriptive Statistics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9F6BE46-EB3B-4655-A38D-52130B4CD77B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C996C924-3C1B-4538-AAA1-501725C7E368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F91D97E-DAFE-4C8E-A329-9C777C9280B8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507F3B3-52C4-4C87-B065-55E38A4B0B24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3. SAMPLE AND VARIABLES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9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21B5E9-9B06-42C5-9936-3730C0734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92" y="-2"/>
            <a:ext cx="2423208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82BCDB-40A6-4295-B4A5-4E32F68A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688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98ECE5-85CB-409A-8E4B-20D68E0BBB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-9979"/>
            <a:ext cx="268514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2B4F7B-04E3-4325-B8FD-CF67F71E13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-2"/>
            <a:ext cx="2714849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BA8140-60B3-463B-90BB-18E931557B3F}"/>
              </a:ext>
            </a:extLst>
          </p:cNvPr>
          <p:cNvSpPr/>
          <p:nvPr/>
        </p:nvSpPr>
        <p:spPr>
          <a:xfrm>
            <a:off x="-1" y="2870473"/>
            <a:ext cx="12192000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Arial Black" panose="020B0A04020102020204" pitchFamily="34" charset="0"/>
              </a:rPr>
              <a:t>4. Research Design and Results</a:t>
            </a:r>
            <a:endParaRPr lang="ko-KR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90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C97675-8E6C-4587-8A1B-2FF96843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369" y="1099265"/>
            <a:ext cx="6366886" cy="52284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64671F2-DAFA-4BA5-96D1-910C6113DC09}"/>
              </a:ext>
            </a:extLst>
          </p:cNvPr>
          <p:cNvSpPr/>
          <p:nvPr/>
        </p:nvSpPr>
        <p:spPr>
          <a:xfrm>
            <a:off x="6294582" y="2388064"/>
            <a:ext cx="3028950" cy="399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4E13B1-F54F-429B-9CC6-3D9B39B0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36" y="2407115"/>
            <a:ext cx="2952219" cy="3349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C7836C-B0B7-48A0-8177-1463E8C63143}"/>
              </a:ext>
            </a:extLst>
          </p:cNvPr>
          <p:cNvSpPr txBox="1"/>
          <p:nvPr/>
        </p:nvSpPr>
        <p:spPr>
          <a:xfrm>
            <a:off x="2778745" y="2388064"/>
            <a:ext cx="448599" cy="397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01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02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03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04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05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06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07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08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09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12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13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14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15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16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17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18</a:t>
            </a:r>
          </a:p>
          <a:p>
            <a:pPr>
              <a:lnSpc>
                <a:spcPts val="16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4BEA647-F017-456E-BD8E-FD3AE44B98DD}"/>
              </a:ext>
            </a:extLst>
          </p:cNvPr>
          <p:cNvSpPr txBox="1"/>
          <p:nvPr/>
        </p:nvSpPr>
        <p:spPr>
          <a:xfrm>
            <a:off x="6128659" y="2410019"/>
            <a:ext cx="448599" cy="3349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104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105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106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107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108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109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110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111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112113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114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115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116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117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118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119</a:t>
            </a:r>
          </a:p>
          <a:p>
            <a:pPr>
              <a:lnSpc>
                <a:spcPts val="1520"/>
              </a:lnSpc>
            </a:pPr>
            <a:r>
              <a:rPr lang="en-US" altLang="ko-KR" sz="1200" b="1" dirty="0">
                <a:solidFill>
                  <a:srgbClr val="0070C0"/>
                </a:solidFill>
              </a:rPr>
              <a:t>120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A4FB7368-D0AE-4914-910C-526293CA98CB}"/>
              </a:ext>
            </a:extLst>
          </p:cNvPr>
          <p:cNvSpPr/>
          <p:nvPr/>
        </p:nvSpPr>
        <p:spPr>
          <a:xfrm>
            <a:off x="8715374" y="1762125"/>
            <a:ext cx="669305" cy="504825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8B7566B6-F06B-4F89-BB3A-7C609EAE8A23}"/>
              </a:ext>
            </a:extLst>
          </p:cNvPr>
          <p:cNvCxnSpPr>
            <a:cxnSpLocks/>
          </p:cNvCxnSpPr>
          <p:nvPr/>
        </p:nvCxnSpPr>
        <p:spPr>
          <a:xfrm flipH="1">
            <a:off x="8220075" y="1116235"/>
            <a:ext cx="372918" cy="50354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2A61192-BA9D-4E9B-ACD4-5BD623A5D98C}"/>
              </a:ext>
            </a:extLst>
          </p:cNvPr>
          <p:cNvSpPr/>
          <p:nvPr/>
        </p:nvSpPr>
        <p:spPr>
          <a:xfrm>
            <a:off x="10311573" y="1314452"/>
            <a:ext cx="1491019" cy="6628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Conf. Calls</a:t>
            </a:r>
            <a:br>
              <a:rPr lang="en-US" altLang="ko-KR" sz="1600" dirty="0"/>
            </a:br>
            <a:r>
              <a:rPr lang="en-US" altLang="ko-KR" sz="1600" dirty="0"/>
              <a:t># 1: O</a:t>
            </a:r>
            <a:endParaRPr lang="ko-KR" altLang="en-US" sz="16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BFFCD528-D718-41EF-9136-3BEBA35B9BB9}"/>
              </a:ext>
            </a:extLst>
          </p:cNvPr>
          <p:cNvSpPr/>
          <p:nvPr/>
        </p:nvSpPr>
        <p:spPr>
          <a:xfrm>
            <a:off x="10311573" y="2261366"/>
            <a:ext cx="1491019" cy="6628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Conf. Calls</a:t>
            </a:r>
          </a:p>
          <a:p>
            <a:pPr algn="ctr"/>
            <a:r>
              <a:rPr lang="en-US" altLang="ko-KR" sz="1600" dirty="0"/>
              <a:t># 2: X</a:t>
            </a:r>
            <a:endParaRPr lang="ko-KR" altLang="en-US" sz="16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3844BCA3-01BE-4A69-955C-9EB656D17E0B}"/>
              </a:ext>
            </a:extLst>
          </p:cNvPr>
          <p:cNvSpPr/>
          <p:nvPr/>
        </p:nvSpPr>
        <p:spPr>
          <a:xfrm>
            <a:off x="10311573" y="4015067"/>
            <a:ext cx="1491019" cy="6628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Conf. Calls</a:t>
            </a:r>
            <a:br>
              <a:rPr lang="en-US" altLang="ko-KR" sz="1600" dirty="0"/>
            </a:br>
            <a:r>
              <a:rPr lang="en-US" altLang="ko-KR" sz="1600" dirty="0"/>
              <a:t># 178,172: O</a:t>
            </a:r>
            <a:endParaRPr lang="ko-KR" altLang="en-US" sz="16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F673DCDE-B987-4C4E-B449-6A77452DB60B}"/>
              </a:ext>
            </a:extLst>
          </p:cNvPr>
          <p:cNvSpPr/>
          <p:nvPr/>
        </p:nvSpPr>
        <p:spPr>
          <a:xfrm>
            <a:off x="10311573" y="4961983"/>
            <a:ext cx="1491019" cy="6628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Conf. Calls</a:t>
            </a:r>
            <a:br>
              <a:rPr lang="en-US" altLang="ko-KR" sz="1600" dirty="0"/>
            </a:br>
            <a:r>
              <a:rPr lang="en-US" altLang="ko-KR" sz="1600" dirty="0"/>
              <a:t># 178,173: O</a:t>
            </a:r>
            <a:endParaRPr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0EB039A4-A75D-4C64-87DD-D3FBDB9D3768}"/>
              </a:ext>
            </a:extLst>
          </p:cNvPr>
          <p:cNvSpPr/>
          <p:nvPr/>
        </p:nvSpPr>
        <p:spPr>
          <a:xfrm>
            <a:off x="10995440" y="3208280"/>
            <a:ext cx="123284" cy="1232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A6B42CB-5C5E-409E-BBE5-A2BC40974290}"/>
              </a:ext>
            </a:extLst>
          </p:cNvPr>
          <p:cNvSpPr/>
          <p:nvPr/>
        </p:nvSpPr>
        <p:spPr>
          <a:xfrm>
            <a:off x="10995440" y="3408005"/>
            <a:ext cx="123284" cy="1232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F31767C4-70E5-4608-AC0F-027DD0C818A7}"/>
              </a:ext>
            </a:extLst>
          </p:cNvPr>
          <p:cNvSpPr/>
          <p:nvPr/>
        </p:nvSpPr>
        <p:spPr>
          <a:xfrm>
            <a:off x="10995440" y="3607729"/>
            <a:ext cx="123284" cy="12328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84BDCB47-DF09-4441-A7B4-72718EF13149}"/>
              </a:ext>
            </a:extLst>
          </p:cNvPr>
          <p:cNvSpPr/>
          <p:nvPr/>
        </p:nvSpPr>
        <p:spPr>
          <a:xfrm>
            <a:off x="7847157" y="1743654"/>
            <a:ext cx="372918" cy="237191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7D7E62E-64A4-41D0-91B7-5FFB630B1F1A}"/>
              </a:ext>
            </a:extLst>
          </p:cNvPr>
          <p:cNvSpPr txBox="1"/>
          <p:nvPr/>
        </p:nvSpPr>
        <p:spPr>
          <a:xfrm>
            <a:off x="7186750" y="744444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solidFill>
                  <a:schemeClr val="tx2"/>
                </a:solidFill>
              </a:rPr>
              <a:t># repeated in the political library</a:t>
            </a:r>
            <a:endParaRPr lang="ko-KR" altLang="en-US" b="1" u="sng" dirty="0">
              <a:solidFill>
                <a:schemeClr val="tx2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6AA25E42-A234-4881-B78B-13F3A30B5A9B}"/>
              </a:ext>
            </a:extLst>
          </p:cNvPr>
          <p:cNvCxnSpPr>
            <a:cxnSpLocks/>
          </p:cNvCxnSpPr>
          <p:nvPr/>
        </p:nvCxnSpPr>
        <p:spPr>
          <a:xfrm flipH="1">
            <a:off x="9445185" y="1998209"/>
            <a:ext cx="498754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왼쪽 중괄호 48">
            <a:extLst>
              <a:ext uri="{FF2B5EF4-FFF2-40B4-BE49-F238E27FC236}">
                <a16:creationId xmlns:a16="http://schemas.microsoft.com/office/drawing/2014/main" xmlns="" id="{0BD3F7E8-33D3-42C3-9152-93A8218C4431}"/>
              </a:ext>
            </a:extLst>
          </p:cNvPr>
          <p:cNvSpPr/>
          <p:nvPr/>
        </p:nvSpPr>
        <p:spPr>
          <a:xfrm>
            <a:off x="9943939" y="1492654"/>
            <a:ext cx="266700" cy="4008896"/>
          </a:xfrm>
          <a:prstGeom prst="leftBrace">
            <a:avLst>
              <a:gd name="adj1" fmla="val 81740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17E5FEE-8869-41C3-8946-658B27D43EC8}"/>
              </a:ext>
            </a:extLst>
          </p:cNvPr>
          <p:cNvSpPr/>
          <p:nvPr/>
        </p:nvSpPr>
        <p:spPr>
          <a:xfrm>
            <a:off x="467349" y="667034"/>
            <a:ext cx="2742575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06C8188-71C6-47DF-8E5A-202EDC8D49EE}"/>
              </a:ext>
            </a:extLst>
          </p:cNvPr>
          <p:cNvSpPr txBox="1"/>
          <p:nvPr/>
        </p:nvSpPr>
        <p:spPr>
          <a:xfrm>
            <a:off x="364441" y="653839"/>
            <a:ext cx="295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Top Political Bigrams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8C0EE661-590D-4E5F-89EA-D8C35FF77F85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5F283E78-07EE-439D-8B16-9B6CB17C6403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79FCBD8-867D-46C3-93FD-D372D0ED27D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479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4FFF0976-3E88-4F79-9411-D003C2DCCCB1}"/>
              </a:ext>
            </a:extLst>
          </p:cNvPr>
          <p:cNvGrpSpPr/>
          <p:nvPr/>
        </p:nvGrpSpPr>
        <p:grpSpPr>
          <a:xfrm>
            <a:off x="364441" y="1264682"/>
            <a:ext cx="6634510" cy="5280725"/>
            <a:chOff x="2778745" y="1099265"/>
            <a:chExt cx="6634510" cy="52807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43C97675-8E6C-4587-8A1B-2FF968434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6369" y="1099265"/>
              <a:ext cx="6366886" cy="522849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364671F2-DAFA-4BA5-96D1-910C6113DC09}"/>
                </a:ext>
              </a:extLst>
            </p:cNvPr>
            <p:cNvSpPr/>
            <p:nvPr/>
          </p:nvSpPr>
          <p:spPr>
            <a:xfrm>
              <a:off x="6294582" y="2388064"/>
              <a:ext cx="3028950" cy="399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44E13B1-F54F-429B-9CC6-3D9B39B0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036" y="2407115"/>
              <a:ext cx="2952219" cy="33494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ADC7836C-B0B7-48A0-8177-1463E8C63143}"/>
                </a:ext>
              </a:extLst>
            </p:cNvPr>
            <p:cNvSpPr txBox="1"/>
            <p:nvPr/>
          </p:nvSpPr>
          <p:spPr>
            <a:xfrm>
              <a:off x="2778745" y="2388064"/>
              <a:ext cx="448599" cy="397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01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02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03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04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05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06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07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08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09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12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13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14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15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16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17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18</a:t>
              </a:r>
            </a:p>
            <a:p>
              <a:pPr>
                <a:lnSpc>
                  <a:spcPts val="16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4BEA647-F017-456E-BD8E-FD3AE44B98DD}"/>
                </a:ext>
              </a:extLst>
            </p:cNvPr>
            <p:cNvSpPr txBox="1"/>
            <p:nvPr/>
          </p:nvSpPr>
          <p:spPr>
            <a:xfrm>
              <a:off x="6128659" y="2410019"/>
              <a:ext cx="448599" cy="3349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104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105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106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107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108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109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110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111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112113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114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115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116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117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118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119</a:t>
              </a:r>
            </a:p>
            <a:p>
              <a:pPr>
                <a:lnSpc>
                  <a:spcPts val="1520"/>
                </a:lnSpc>
              </a:pPr>
              <a:r>
                <a:rPr lang="en-US" altLang="ko-KR" sz="1200" b="1" dirty="0">
                  <a:solidFill>
                    <a:srgbClr val="0070C0"/>
                  </a:solidFill>
                </a:rPr>
                <a:t>120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C3E4CA00-1446-4FB5-BB9A-014482C4CA16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49" y="6334103"/>
              <a:ext cx="140970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00237E9-02D6-480F-AA13-1A0C141D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51" y="1190889"/>
            <a:ext cx="5075580" cy="3957546"/>
          </a:xfrm>
          <a:prstGeom prst="rect">
            <a:avLst/>
          </a:prstGeom>
          <a:ln w="19050">
            <a:solidFill>
              <a:schemeClr val="tx2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F7F3EACB-3067-434B-8F9D-1D9D8DB83618}"/>
              </a:ext>
            </a:extLst>
          </p:cNvPr>
          <p:cNvCxnSpPr>
            <a:cxnSpLocks/>
          </p:cNvCxnSpPr>
          <p:nvPr/>
        </p:nvCxnSpPr>
        <p:spPr>
          <a:xfrm flipV="1">
            <a:off x="2200275" y="4162425"/>
            <a:ext cx="6581775" cy="22383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8E871EA-58E1-4B92-9E1A-EC9E2D08EDD8}"/>
              </a:ext>
            </a:extLst>
          </p:cNvPr>
          <p:cNvSpPr/>
          <p:nvPr/>
        </p:nvSpPr>
        <p:spPr>
          <a:xfrm>
            <a:off x="467349" y="667034"/>
            <a:ext cx="2742575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92C9140-AF28-4DAC-A8A4-7E369F182609}"/>
              </a:ext>
            </a:extLst>
          </p:cNvPr>
          <p:cNvSpPr txBox="1"/>
          <p:nvPr/>
        </p:nvSpPr>
        <p:spPr>
          <a:xfrm>
            <a:off x="364441" y="653839"/>
            <a:ext cx="295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Top Political Bigrams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CC8E1C96-89E0-4A76-A4B2-E1F76CB1D466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30F7CD13-2E72-4AF1-BBEF-856388ECB982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910C029F-77E6-4131-9C3E-AF93BAA0275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93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D54B776-7E62-4D8C-AE0D-AF4949FD3CB8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(1)</a:t>
            </a:r>
            <a:r>
              <a:rPr lang="en-US" altLang="ko-KR" dirty="0">
                <a:solidFill>
                  <a:schemeClr val="bg1"/>
                </a:solidFill>
              </a:rPr>
              <a:t>: Higher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→ </a:t>
            </a:r>
            <a:r>
              <a:rPr lang="en-US" altLang="ko-KR" dirty="0">
                <a:solidFill>
                  <a:schemeClr val="bg1"/>
                </a:solidFill>
              </a:rPr>
              <a:t>Mentions more about political risks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0B0D63B-8F2D-4F37-B604-AF68503F44A5}"/>
              </a:ext>
            </a:extLst>
          </p:cNvPr>
          <p:cNvSpPr txBox="1"/>
          <p:nvPr/>
        </p:nvSpPr>
        <p:spPr>
          <a:xfrm>
            <a:off x="648323" y="-553985"/>
            <a:ext cx="762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C58C55F-012B-4399-A1A0-955C60E1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8942"/>
            <a:ext cx="9505950" cy="562340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6E858FA-5726-47EC-A34E-C89F649D876F}"/>
              </a:ext>
            </a:extLst>
          </p:cNvPr>
          <p:cNvGrpSpPr/>
          <p:nvPr/>
        </p:nvGrpSpPr>
        <p:grpSpPr>
          <a:xfrm>
            <a:off x="1594024" y="3571875"/>
            <a:ext cx="9102551" cy="2181225"/>
            <a:chOff x="1594024" y="3571875"/>
            <a:chExt cx="9102551" cy="218122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4CEB4505-7D8C-48AC-AE83-09A974580672}"/>
                </a:ext>
              </a:extLst>
            </p:cNvPr>
            <p:cNvCxnSpPr/>
            <p:nvPr/>
          </p:nvCxnSpPr>
          <p:spPr>
            <a:xfrm>
              <a:off x="1594024" y="35718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xmlns="" id="{4296516C-25C8-4F2B-96FD-86B6446326F0}"/>
                </a:ext>
              </a:extLst>
            </p:cNvPr>
            <p:cNvCxnSpPr/>
            <p:nvPr/>
          </p:nvCxnSpPr>
          <p:spPr>
            <a:xfrm>
              <a:off x="1594024" y="42957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BB7C8939-0723-4372-995E-75E3B02C83DB}"/>
                </a:ext>
              </a:extLst>
            </p:cNvPr>
            <p:cNvCxnSpPr/>
            <p:nvPr/>
          </p:nvCxnSpPr>
          <p:spPr>
            <a:xfrm>
              <a:off x="1594024" y="5753100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EB088570-FDAF-4B80-81AB-9BAFA306BB74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9957534B-A2EB-4200-8238-33FA0456A48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3ED0DDAB-754E-49E1-B8EA-2E764A93C97E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570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C58C55F-012B-4399-A1A0-955C60E1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8942"/>
            <a:ext cx="9505950" cy="56234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2CFF641-46EE-477D-ACF6-8DF389F3E131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(1)</a:t>
            </a:r>
            <a:r>
              <a:rPr lang="en-US" altLang="ko-KR" dirty="0">
                <a:solidFill>
                  <a:schemeClr val="bg1"/>
                </a:solidFill>
              </a:rPr>
              <a:t>: Higher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→ </a:t>
            </a:r>
            <a:r>
              <a:rPr lang="en-US" altLang="ko-KR" dirty="0">
                <a:solidFill>
                  <a:schemeClr val="bg1"/>
                </a:solidFill>
              </a:rPr>
              <a:t>Mentions more about political risks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548AB83D-39D6-4570-AD86-9492BDD76776}"/>
              </a:ext>
            </a:extLst>
          </p:cNvPr>
          <p:cNvGrpSpPr/>
          <p:nvPr/>
        </p:nvGrpSpPr>
        <p:grpSpPr>
          <a:xfrm>
            <a:off x="1594024" y="3571875"/>
            <a:ext cx="9102551" cy="2181225"/>
            <a:chOff x="1594024" y="3571875"/>
            <a:chExt cx="9102551" cy="218122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CD735C06-1D14-437E-BD64-D08470098462}"/>
                </a:ext>
              </a:extLst>
            </p:cNvPr>
            <p:cNvCxnSpPr/>
            <p:nvPr/>
          </p:nvCxnSpPr>
          <p:spPr>
            <a:xfrm>
              <a:off x="1594024" y="35718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E19CA514-2836-4B3F-9C2B-F13AC199270B}"/>
                </a:ext>
              </a:extLst>
            </p:cNvPr>
            <p:cNvCxnSpPr/>
            <p:nvPr/>
          </p:nvCxnSpPr>
          <p:spPr>
            <a:xfrm>
              <a:off x="1594024" y="42957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5E9CB391-6AD0-4724-BCF1-E9118299A59E}"/>
                </a:ext>
              </a:extLst>
            </p:cNvPr>
            <p:cNvCxnSpPr/>
            <p:nvPr/>
          </p:nvCxnSpPr>
          <p:spPr>
            <a:xfrm>
              <a:off x="1594024" y="5753100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7AF8DFB-55A1-4E14-A45E-7B7440069439}"/>
              </a:ext>
            </a:extLst>
          </p:cNvPr>
          <p:cNvSpPr/>
          <p:nvPr/>
        </p:nvSpPr>
        <p:spPr>
          <a:xfrm>
            <a:off x="-7620" y="4082394"/>
            <a:ext cx="12192000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Arial Black" panose="020B0A04020102020204" pitchFamily="34" charset="0"/>
              </a:rPr>
              <a:t>19/20 relate to political risks</a:t>
            </a:r>
            <a:br>
              <a:rPr lang="en-US" altLang="ko-KR" sz="3000" b="1" dirty="0">
                <a:latin typeface="Arial Black" panose="020B0A04020102020204" pitchFamily="34" charset="0"/>
              </a:rPr>
            </a:br>
            <a:r>
              <a:rPr lang="en-US" altLang="ko-KR" sz="3000" b="1" dirty="0">
                <a:latin typeface="Arial Black" panose="020B0A04020102020204" pitchFamily="34" charset="0"/>
              </a:rPr>
              <a:t>: e.g., government funding and legislation </a:t>
            </a:r>
            <a:endParaRPr lang="ko-KR" altLang="en-US" sz="3000" b="1" dirty="0">
              <a:latin typeface="Arial Black" panose="020B0A04020102020204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23584F5F-714E-4087-AFA7-2CA2A78FD54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6AD2F154-8A01-4740-B3D0-B5F7C9F3FEE6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3127498-4030-422D-8936-EAC71BB77068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092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C58C55F-012B-4399-A1A0-955C60E1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078942"/>
            <a:ext cx="9505950" cy="5623406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70DD1367-B37A-4A69-A848-B3C1C5E4B8B0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(1)</a:t>
            </a:r>
            <a:r>
              <a:rPr lang="en-US" altLang="ko-KR" dirty="0">
                <a:solidFill>
                  <a:schemeClr val="bg1"/>
                </a:solidFill>
              </a:rPr>
              <a:t>: Higher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→ </a:t>
            </a:r>
            <a:r>
              <a:rPr lang="en-US" altLang="ko-KR" dirty="0">
                <a:solidFill>
                  <a:schemeClr val="bg1"/>
                </a:solidFill>
              </a:rPr>
              <a:t>Mentions more about political risks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FFCE89C6-B4EF-4869-8409-6BC787E887DA}"/>
              </a:ext>
            </a:extLst>
          </p:cNvPr>
          <p:cNvGrpSpPr/>
          <p:nvPr/>
        </p:nvGrpSpPr>
        <p:grpSpPr>
          <a:xfrm>
            <a:off x="1594024" y="3571875"/>
            <a:ext cx="9102551" cy="2181225"/>
            <a:chOff x="1594024" y="3571875"/>
            <a:chExt cx="9102551" cy="218122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71CCBB76-2D6B-43F5-8872-19BD07FCAAB5}"/>
                </a:ext>
              </a:extLst>
            </p:cNvPr>
            <p:cNvCxnSpPr/>
            <p:nvPr/>
          </p:nvCxnSpPr>
          <p:spPr>
            <a:xfrm>
              <a:off x="1594024" y="35718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47211A8F-1E3F-4C40-B57A-2CBF64DEA8BE}"/>
                </a:ext>
              </a:extLst>
            </p:cNvPr>
            <p:cNvCxnSpPr/>
            <p:nvPr/>
          </p:nvCxnSpPr>
          <p:spPr>
            <a:xfrm>
              <a:off x="1594024" y="4295775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1CDDECF6-9361-45DE-BC0C-28D4C480870B}"/>
                </a:ext>
              </a:extLst>
            </p:cNvPr>
            <p:cNvCxnSpPr/>
            <p:nvPr/>
          </p:nvCxnSpPr>
          <p:spPr>
            <a:xfrm>
              <a:off x="1594024" y="5753100"/>
              <a:ext cx="910255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7AF8DFB-55A1-4E14-A45E-7B7440069439}"/>
              </a:ext>
            </a:extLst>
          </p:cNvPr>
          <p:cNvSpPr/>
          <p:nvPr/>
        </p:nvSpPr>
        <p:spPr>
          <a:xfrm>
            <a:off x="-7620" y="4082394"/>
            <a:ext cx="12192000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latin typeface="Arial Black" panose="020B0A04020102020204" pitchFamily="34" charset="0"/>
              </a:rPr>
              <a:t>The only one false positive is caused</a:t>
            </a:r>
            <a:br>
              <a:rPr lang="en-US" altLang="ko-KR" sz="3000" b="1" dirty="0">
                <a:latin typeface="Arial Black" panose="020B0A04020102020204" pitchFamily="34" charset="0"/>
              </a:rPr>
            </a:br>
            <a:r>
              <a:rPr lang="en-US" altLang="ko-KR" sz="3000" b="1" dirty="0">
                <a:latin typeface="Arial Black" panose="020B0A04020102020204" pitchFamily="34" charset="0"/>
              </a:rPr>
              <a:t>due to the </a:t>
            </a:r>
            <a:r>
              <a:rPr lang="en-US" altLang="ko-KR" sz="3000" b="1" dirty="0">
                <a:solidFill>
                  <a:srgbClr val="FFFF00"/>
                </a:solidFill>
                <a:latin typeface="Arial Black" panose="020B0A04020102020204" pitchFamily="34" charset="0"/>
              </a:rPr>
              <a:t>abnormally short</a:t>
            </a:r>
            <a:r>
              <a:rPr lang="en-US" altLang="ko-KR" sz="3000" b="1" dirty="0">
                <a:latin typeface="Arial Black" panose="020B0A04020102020204" pitchFamily="34" charset="0"/>
              </a:rPr>
              <a:t> transcript: only 6 pages</a:t>
            </a:r>
            <a:endParaRPr lang="ko-KR" altLang="en-US" sz="3000" b="1" dirty="0">
              <a:latin typeface="Arial Black" panose="020B0A04020102020204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BEFCE65E-AECE-4993-9BD3-101AB430A002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01B5BCED-6C2A-4505-82BE-2D439286DAF2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C238B279-04ED-4D87-85B0-50B64FB8AD4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7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D6ED497-8C24-4FDF-ABF9-8A28AFF13197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874908A3-5409-49F1-8C37-FFED31081F1E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BF82E311-FBCB-4024-8DF0-F9A57D51153E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4DD35BC-46E4-48BD-9BCA-3A7D780777D8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A3721012-7CBF-40C7-87E6-7505E7A80288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E038F01-7877-4C09-8A8C-A2E7CF9AA73E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E3B95FD4-A1FC-478C-8D95-AEC96FDB48C6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BD959B9-5234-43BC-BEF5-BCFCFA78FD06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A018B82-7E19-4EBF-A46D-B81D823C7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5" y="1816260"/>
            <a:ext cx="5454146" cy="36354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1A9406D-206A-4FEC-B419-D499C48F7F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38" y="1223494"/>
            <a:ext cx="3064904" cy="11756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8FD5179-5384-47DB-8714-1BC6FBB16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25" y="2758139"/>
            <a:ext cx="3805730" cy="15999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C44AEA-1B1A-4865-814D-9225424740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6" y="4717026"/>
            <a:ext cx="3434128" cy="133549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58E27662-D46C-4267-B398-992F891DC46F}"/>
              </a:ext>
            </a:extLst>
          </p:cNvPr>
          <p:cNvSpPr/>
          <p:nvPr/>
        </p:nvSpPr>
        <p:spPr>
          <a:xfrm>
            <a:off x="6997149" y="1730957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AEAA4FEF-DF0D-4B5D-A4CB-7F3064A516ED}"/>
              </a:ext>
            </a:extLst>
          </p:cNvPr>
          <p:cNvSpPr/>
          <p:nvPr/>
        </p:nvSpPr>
        <p:spPr>
          <a:xfrm>
            <a:off x="6997149" y="3302463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xmlns="" id="{2C46E935-AF2C-4050-9E23-1B0FAC5C6EA8}"/>
              </a:ext>
            </a:extLst>
          </p:cNvPr>
          <p:cNvSpPr/>
          <p:nvPr/>
        </p:nvSpPr>
        <p:spPr>
          <a:xfrm>
            <a:off x="6997149" y="5304397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79DBC2F-DE07-49E1-9C88-948AC0D15E80}"/>
              </a:ext>
            </a:extLst>
          </p:cNvPr>
          <p:cNvSpPr txBox="1"/>
          <p:nvPr/>
        </p:nvSpPr>
        <p:spPr>
          <a:xfrm>
            <a:off x="7022481" y="144417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60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FB42755-A721-4D5D-AB7A-803734BF63E7}"/>
              </a:ext>
            </a:extLst>
          </p:cNvPr>
          <p:cNvSpPr txBox="1"/>
          <p:nvPr/>
        </p:nvSpPr>
        <p:spPr>
          <a:xfrm>
            <a:off x="7086601" y="29689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60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4E588A8-1D67-40FF-BBAB-B69F1AAB9AF7}"/>
              </a:ext>
            </a:extLst>
          </p:cNvPr>
          <p:cNvSpPr txBox="1"/>
          <p:nvPr/>
        </p:nvSpPr>
        <p:spPr>
          <a:xfrm>
            <a:off x="7086601" y="49602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60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81D8E28-27B2-4E6A-B14B-EC2AA3148D80}"/>
              </a:ext>
            </a:extLst>
          </p:cNvPr>
          <p:cNvSpPr txBox="1"/>
          <p:nvPr/>
        </p:nvSpPr>
        <p:spPr>
          <a:xfrm>
            <a:off x="6126943" y="1086589"/>
            <a:ext cx="242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Political Risk 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4800815D-A5D0-4180-9450-71BE068BBDBF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0805630-5B1E-488E-9B89-1B674B8325D5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61EF06CC-0CBC-4C59-B38B-6281E0606C1D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BF700F7-6181-41F5-A9AD-842182D5BE50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A2A8C98B-2CBB-4A7A-AB76-0E97F1132212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4724DC4-AF4F-4BE7-ADBE-246323B6408C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</p:spTree>
    <p:extLst>
      <p:ext uri="{BB962C8B-B14F-4D97-AF65-F5344CB8AC3E}">
        <p14:creationId xmlns:p14="http://schemas.microsoft.com/office/powerpoint/2010/main" val="2687756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(2)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correlated with the other measure associated with political risks?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B7232C-C848-4D23-9EAA-02EC7187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3" y="1189378"/>
            <a:ext cx="7463733" cy="5015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4C3C22-90BD-495E-AA4D-7D27A7AE239D}"/>
              </a:ext>
            </a:extLst>
          </p:cNvPr>
          <p:cNvSpPr txBox="1"/>
          <p:nvPr/>
        </p:nvSpPr>
        <p:spPr>
          <a:xfrm>
            <a:off x="619125" y="279119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Hassan et al.</a:t>
            </a:r>
          </a:p>
          <a:p>
            <a:pPr algn="ctr"/>
            <a:r>
              <a:rPr lang="en-US" altLang="ko-KR" dirty="0"/>
              <a:t>2019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25633A3-D032-4FBC-ABBA-19A29916D1C4}"/>
              </a:ext>
            </a:extLst>
          </p:cNvPr>
          <p:cNvSpPr txBox="1"/>
          <p:nvPr/>
        </p:nvSpPr>
        <p:spPr>
          <a:xfrm>
            <a:off x="10232990" y="279119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Baker et al.</a:t>
            </a:r>
          </a:p>
          <a:p>
            <a:pPr algn="ctr"/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9048445-CFA0-4CC3-B220-4C930C45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13" y="6235237"/>
            <a:ext cx="7077774" cy="306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E24AB3-A663-4045-963F-3989F74B6ECB}"/>
              </a:ext>
            </a:extLst>
          </p:cNvPr>
          <p:cNvSpPr txBox="1"/>
          <p:nvPr/>
        </p:nvSpPr>
        <p:spPr>
          <a:xfrm>
            <a:off x="3461843" y="6186996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E32141CA-E4B6-4DE2-8241-4ADB56247F53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BF99FFA1-A6C0-44A3-824C-490EFE490B8B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A78ED37-FA59-4142-A632-BC8D999DBDA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71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(2)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correlated with the other measure associated with political risks?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2F9CB84-4A63-4686-AB2A-E0F8B33B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81" y="1412771"/>
            <a:ext cx="10569040" cy="4883250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FDE27FE8-C96A-40F4-9416-DB981CCB79B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E8D9B47E-B82F-4026-99F4-1E7A096D5F6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5B1F07B-B67A-4421-93F8-C895C80E9278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325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(2)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correlated with the other measure associated with political risks?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B7232C-C848-4D23-9EAA-02EC7187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3" y="1189378"/>
            <a:ext cx="7463733" cy="5015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4C3C22-90BD-495E-AA4D-7D27A7AE239D}"/>
              </a:ext>
            </a:extLst>
          </p:cNvPr>
          <p:cNvSpPr txBox="1"/>
          <p:nvPr/>
        </p:nvSpPr>
        <p:spPr>
          <a:xfrm>
            <a:off x="619125" y="2791199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Hassan et al.</a:t>
            </a:r>
          </a:p>
          <a:p>
            <a:pPr algn="ctr"/>
            <a:r>
              <a:rPr lang="en-US" altLang="ko-KR" dirty="0"/>
              <a:t>2019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25633A3-D032-4FBC-ABBA-19A29916D1C4}"/>
              </a:ext>
            </a:extLst>
          </p:cNvPr>
          <p:cNvSpPr txBox="1"/>
          <p:nvPr/>
        </p:nvSpPr>
        <p:spPr>
          <a:xfrm>
            <a:off x="10232990" y="2791199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Baker et al.</a:t>
            </a:r>
          </a:p>
          <a:p>
            <a:pPr algn="ctr"/>
            <a:r>
              <a:rPr lang="en-US" altLang="ko-KR" dirty="0"/>
              <a:t>2016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9048445-CFA0-4CC3-B220-4C930C45E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13" y="6235237"/>
            <a:ext cx="7077774" cy="306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E24AB3-A663-4045-963F-3989F74B6ECB}"/>
              </a:ext>
            </a:extLst>
          </p:cNvPr>
          <p:cNvSpPr txBox="1"/>
          <p:nvPr/>
        </p:nvSpPr>
        <p:spPr>
          <a:xfrm>
            <a:off x="3461843" y="6186996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D49E1E9A-8C75-4846-81A8-D239566DB014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7F39EC01-094F-4C8B-B186-09CC6CC42B57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0300058-B033-4D91-BD3A-2AD3BF1A0AA6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8641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(3)</a:t>
            </a:r>
            <a:r>
              <a:rPr lang="en-US" altLang="ko-KR" dirty="0">
                <a:solidFill>
                  <a:schemeClr val="bg1"/>
                </a:solidFill>
              </a:rPr>
              <a:t>: Does the mean of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change over time?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83DF875-ED38-45CA-8BFD-64FD1AEF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25" y="1397670"/>
            <a:ext cx="6762150" cy="501573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CF1A3FB-683B-4719-A56B-B60083C242F3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841FCEE7-696D-4999-9725-269942D54B1C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1204EAA-D895-43E1-80B7-4AFB00C8DEF1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964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(4)</a:t>
            </a:r>
            <a:r>
              <a:rPr lang="en-US" altLang="ko-KR" dirty="0">
                <a:solidFill>
                  <a:schemeClr val="bg1"/>
                </a:solidFill>
              </a:rPr>
              <a:t>: Are the means of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different across distinct industry sectors?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DB2E55-FBF1-4D84-8881-D7E7FBEE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828"/>
            <a:ext cx="12127230" cy="698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0191B58-CE89-4167-9AA4-3E238927D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06" y="1892844"/>
            <a:ext cx="6319188" cy="454455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17D50B8-C07B-4EA5-A6BE-B36FD8F824E2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DB035CF-556B-40F1-961D-3379B4E1A931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0C1BD1E3-0576-427F-8E07-CA57922F4843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718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(4)</a:t>
            </a:r>
            <a:r>
              <a:rPr lang="en-US" altLang="ko-KR" dirty="0">
                <a:solidFill>
                  <a:schemeClr val="bg1"/>
                </a:solidFill>
              </a:rPr>
              <a:t>: Are the means of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different across distinct industry sectors?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DB2E55-FBF1-4D84-8881-D7E7FBEE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828"/>
            <a:ext cx="12127230" cy="6987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FC4736F-8AFD-414C-8ECF-6B51CDB1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693" y="1798579"/>
            <a:ext cx="6368614" cy="467754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C329C2A0-A66B-4317-B1A8-10C84E4923FE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674BF51E-4F26-4E81-A591-9B96003E9EEE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4FCC1EA-8D92-4442-ABED-16020E4241A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6063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(5)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correlated with an index of sector-specific regulatory constraints?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64A91C-D13D-410C-99D6-5646EE0B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73" y="2385732"/>
            <a:ext cx="5480376" cy="41715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D0E5A7F-3AE4-4368-8E78-3012F437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5" y="1048545"/>
            <a:ext cx="10487025" cy="120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8477C43-8D84-4AB5-9F64-50970707D533}"/>
              </a:ext>
            </a:extLst>
          </p:cNvPr>
          <p:cNvSpPr txBox="1"/>
          <p:nvPr/>
        </p:nvSpPr>
        <p:spPr>
          <a:xfrm>
            <a:off x="162950" y="2403050"/>
            <a:ext cx="6300123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Suggested by Al-</a:t>
            </a:r>
            <a:r>
              <a:rPr lang="en-US" altLang="ko-KR" sz="1600" dirty="0" err="1"/>
              <a:t>Ubaydli</a:t>
            </a:r>
            <a:r>
              <a:rPr lang="en-US" altLang="ko-KR" sz="1600" dirty="0"/>
              <a:t> and McLaughlin (2017)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CFR: the Code of Federal Regulations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Restrictive words: "must," "may not," "prohibited," and "required"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Sector: two-digit sector </a:t>
            </a:r>
            <a:r>
              <a:rPr lang="ko-KR" altLang="en-US" sz="1600" dirty="0"/>
              <a:t>→</a:t>
            </a:r>
            <a:r>
              <a:rPr lang="en-US" altLang="ko-KR" sz="1600" dirty="0"/>
              <a:t> herein,</a:t>
            </a:r>
            <a:r>
              <a:rPr lang="ko-KR" altLang="en-US" sz="1600" dirty="0"/>
              <a:t> </a:t>
            </a:r>
            <a:r>
              <a:rPr lang="en-US" altLang="ko-KR" sz="1600" dirty="0"/>
              <a:t>211</a:t>
            </a:r>
            <a:r>
              <a:rPr lang="ko-KR" altLang="en-US" sz="1600" dirty="0"/>
              <a:t> </a:t>
            </a:r>
            <a:r>
              <a:rPr lang="en-US" altLang="ko-KR" sz="1600" dirty="0"/>
              <a:t>industries</a:t>
            </a:r>
            <a:endParaRPr lang="ko-KR" altLang="en-US" sz="16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E67ECE5-A369-4F34-8546-47BFCEC12951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6F098E69-FEF1-451E-9711-F2DF7E0A5BF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AEF0757B-3685-41B3-AC10-DEFF21DC5055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692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(6)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correlated with the mean share of revenue from government contracts?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D0E5A7F-3AE4-4368-8E78-3012F437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95" y="1048545"/>
            <a:ext cx="10487025" cy="12001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B9AF36F-0DD8-4B7D-A156-27908168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298646"/>
            <a:ext cx="5139223" cy="4266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EE4611E5-A7E6-497E-BD58-E57B3BF04BE4}"/>
                  </a:ext>
                </a:extLst>
              </p:cNvPr>
              <p:cNvSpPr txBox="1"/>
              <p:nvPr/>
            </p:nvSpPr>
            <p:spPr>
              <a:xfrm>
                <a:off x="414410" y="2248695"/>
                <a:ext cx="2973891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𝐹𝑒𝑑𝑒𝑟𝑎𝑙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𝐶𝑜𝑛𝑡𝑟𝑎𝑐𝑡𝑠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𝑠𝑎𝑙𝑒𝑠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sz="600" dirty="0"/>
              </a:p>
              <a:p>
                <a:pPr>
                  <a:lnSpc>
                    <a:spcPct val="150000"/>
                  </a:lnSpc>
                </a:pPr>
                <a:endParaRPr lang="en-US" altLang="ko-KR" sz="6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Sector: two-digit sector</a:t>
                </a:r>
                <a:br>
                  <a:rPr lang="en-US" altLang="ko-KR" dirty="0"/>
                </a:br>
                <a:r>
                  <a:rPr lang="ko-KR" altLang="en-US" dirty="0"/>
                  <a:t>→</a:t>
                </a:r>
                <a:r>
                  <a:rPr lang="en-US" altLang="ko-KR" dirty="0"/>
                  <a:t> herein,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413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industries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4611E5-A7E6-497E-BD58-E57B3BF0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10" y="2248695"/>
                <a:ext cx="2973891" cy="1534010"/>
              </a:xfrm>
              <a:prstGeom prst="rect">
                <a:avLst/>
              </a:prstGeom>
              <a:blipFill>
                <a:blip r:embed="rId4"/>
                <a:stretch>
                  <a:fillRect l="-1434" r="-1230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FC243C9-5528-4C0C-97BB-4BC80E54086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0D0A43C2-D45E-4755-8D9D-466CF8D1F2D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8900793-C3DA-4649-BA4E-D2DDC55D9FFE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8190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(7)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positively associated with firm-level uncertainty measures?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76B9EC-F437-432D-9CDA-FC912108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0" y="1458120"/>
            <a:ext cx="10796100" cy="50216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BB18B4-BF32-4BC0-BF69-87357D93CCE7}"/>
              </a:ext>
            </a:extLst>
          </p:cNvPr>
          <p:cNvSpPr/>
          <p:nvPr/>
        </p:nvSpPr>
        <p:spPr>
          <a:xfrm>
            <a:off x="672825" y="4021430"/>
            <a:ext cx="10865400" cy="138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842645A1-0430-4673-B41B-C81007FAF579}"/>
              </a:ext>
            </a:extLst>
          </p:cNvPr>
          <p:cNvSpPr/>
          <p:nvPr/>
        </p:nvSpPr>
        <p:spPr>
          <a:xfrm>
            <a:off x="5372100" y="3114675"/>
            <a:ext cx="838200" cy="387549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45C8D73-3024-488F-A845-91E3311E5BFF}"/>
              </a:ext>
            </a:extLst>
          </p:cNvPr>
          <p:cNvCxnSpPr>
            <a:cxnSpLocks/>
          </p:cNvCxnSpPr>
          <p:nvPr/>
        </p:nvCxnSpPr>
        <p:spPr>
          <a:xfrm flipV="1">
            <a:off x="5037150" y="3549900"/>
            <a:ext cx="325425" cy="81033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6D533D60-34DE-4C98-B2AA-B86AF3C7A8AA}"/>
              </a:ext>
            </a:extLst>
          </p:cNvPr>
          <p:cNvGrpSpPr/>
          <p:nvPr/>
        </p:nvGrpSpPr>
        <p:grpSpPr>
          <a:xfrm>
            <a:off x="4438652" y="3954782"/>
            <a:ext cx="6683111" cy="1506784"/>
            <a:chOff x="4438652" y="4497074"/>
            <a:chExt cx="6683111" cy="964491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xmlns="" id="{ED8847F9-8BFB-467F-BC38-BB19BFE316B0}"/>
                </a:ext>
              </a:extLst>
            </p:cNvPr>
            <p:cNvSpPr/>
            <p:nvPr/>
          </p:nvSpPr>
          <p:spPr>
            <a:xfrm rot="16200000">
              <a:off x="4008794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xmlns="" id="{6060F694-3B1B-48A0-9572-01C682C49638}"/>
                </a:ext>
              </a:extLst>
            </p:cNvPr>
            <p:cNvSpPr/>
            <p:nvPr/>
          </p:nvSpPr>
          <p:spPr>
            <a:xfrm rot="16200000">
              <a:off x="5324461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xmlns="" id="{A1F78CC0-7F14-40BB-8D44-485DE0A38BDC}"/>
                </a:ext>
              </a:extLst>
            </p:cNvPr>
            <p:cNvSpPr/>
            <p:nvPr/>
          </p:nvSpPr>
          <p:spPr>
            <a:xfrm rot="16200000">
              <a:off x="6640128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화살표: 오른쪽 43">
              <a:extLst>
                <a:ext uri="{FF2B5EF4-FFF2-40B4-BE49-F238E27FC236}">
                  <a16:creationId xmlns:a16="http://schemas.microsoft.com/office/drawing/2014/main" xmlns="" id="{FBC60A00-DD06-4466-8E9F-C3FF740CFE91}"/>
                </a:ext>
              </a:extLst>
            </p:cNvPr>
            <p:cNvSpPr/>
            <p:nvPr/>
          </p:nvSpPr>
          <p:spPr>
            <a:xfrm rot="16200000">
              <a:off x="7974845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xmlns="" id="{FEC6D5BC-D636-4F4A-A852-CF24B95A3D08}"/>
                </a:ext>
              </a:extLst>
            </p:cNvPr>
            <p:cNvSpPr/>
            <p:nvPr/>
          </p:nvSpPr>
          <p:spPr>
            <a:xfrm rot="16200000">
              <a:off x="9271462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xmlns="" id="{F7F7A2EA-D338-456E-BD7A-7272B05D8CC5}"/>
                </a:ext>
              </a:extLst>
            </p:cNvPr>
            <p:cNvSpPr/>
            <p:nvPr/>
          </p:nvSpPr>
          <p:spPr>
            <a:xfrm rot="16200000">
              <a:off x="10587130" y="4926932"/>
              <a:ext cx="964491" cy="104775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7DD4585-1984-48D3-B1AB-6EDAE4A91AB4}"/>
              </a:ext>
            </a:extLst>
          </p:cNvPr>
          <p:cNvSpPr txBox="1"/>
          <p:nvPr/>
        </p:nvSpPr>
        <p:spPr>
          <a:xfrm>
            <a:off x="305793" y="4369620"/>
            <a:ext cx="1158041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solidFill>
                  <a:schemeClr val="tx2"/>
                </a:solidFill>
              </a:rPr>
              <a:t>"One standard deviation increase in the time series is associated with 0.262 standard deviation increase in volatility"</a:t>
            </a:r>
            <a:endParaRPr lang="ko-KR" altLang="en-US" sz="1600" b="1" u="sng" dirty="0">
              <a:solidFill>
                <a:schemeClr val="tx2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FE5377F-2D8A-48AC-BF22-C5543141B1FA}"/>
              </a:ext>
            </a:extLst>
          </p:cNvPr>
          <p:cNvGrpSpPr/>
          <p:nvPr/>
        </p:nvGrpSpPr>
        <p:grpSpPr>
          <a:xfrm>
            <a:off x="2388195" y="1052940"/>
            <a:ext cx="7415610" cy="295868"/>
            <a:chOff x="2388195" y="1071525"/>
            <a:chExt cx="7415610" cy="29586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DC5C4AE0-BD7D-4176-BF0E-E169CD09B351}"/>
                </a:ext>
              </a:extLst>
            </p:cNvPr>
            <p:cNvSpPr/>
            <p:nvPr/>
          </p:nvSpPr>
          <p:spPr>
            <a:xfrm>
              <a:off x="5424487" y="1142653"/>
              <a:ext cx="1343025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B6E588BD-1B1D-4F6F-8B7A-4A78B1B07607}"/>
                </a:ext>
              </a:extLst>
            </p:cNvPr>
            <p:cNvSpPr/>
            <p:nvPr/>
          </p:nvSpPr>
          <p:spPr>
            <a:xfrm>
              <a:off x="5424487" y="1246389"/>
              <a:ext cx="1343025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90BFABE7-13F2-426F-8080-158874339B6A}"/>
                </a:ext>
              </a:extLst>
            </p:cNvPr>
            <p:cNvGrpSpPr/>
            <p:nvPr/>
          </p:nvGrpSpPr>
          <p:grpSpPr>
            <a:xfrm>
              <a:off x="2388195" y="1071525"/>
              <a:ext cx="7415610" cy="295868"/>
              <a:chOff x="1519420" y="1071525"/>
              <a:chExt cx="7415610" cy="295868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xmlns="" id="{07B16C58-374B-442D-83F6-1826166E0CB4}"/>
                  </a:ext>
                </a:extLst>
              </p:cNvPr>
              <p:cNvSpPr/>
              <p:nvPr/>
            </p:nvSpPr>
            <p:spPr>
              <a:xfrm>
                <a:off x="1519420" y="1071525"/>
                <a:ext cx="3293794" cy="29586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Y: Implied Volatility</a:t>
                </a:r>
                <a:endParaRPr lang="ko-KR" altLang="en-US" b="1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xmlns="" id="{2EAE8EF2-8FCD-458D-B360-F3D6C92F0648}"/>
                  </a:ext>
                </a:extLst>
              </p:cNvPr>
              <p:cNvSpPr/>
              <p:nvPr/>
            </p:nvSpPr>
            <p:spPr>
              <a:xfrm>
                <a:off x="5641236" y="1071525"/>
                <a:ext cx="3293794" cy="29586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X: </a:t>
                </a:r>
                <a:r>
                  <a:rPr lang="en-US" altLang="ko-KR" b="1" dirty="0" err="1"/>
                  <a:t>PRisk</a:t>
                </a:r>
                <a:endParaRPr lang="ko-KR" altLang="en-US" b="1" dirty="0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91D392DD-3973-4C67-A71B-717D68B54EE4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09B52A6F-718D-461A-AD3E-FC3A86466F7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0D8D2197-050F-40A7-B99B-A9B12E062401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02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  Validation Test (7)</a:t>
            </a:r>
            <a:r>
              <a:rPr lang="en-US" altLang="ko-KR" dirty="0">
                <a:solidFill>
                  <a:schemeClr val="bg1"/>
                </a:solidFill>
              </a:rPr>
              <a:t>: Is </a:t>
            </a:r>
            <a:r>
              <a:rPr lang="en-US" altLang="ko-KR" dirty="0" err="1">
                <a:solidFill>
                  <a:schemeClr val="bg1"/>
                </a:solidFill>
              </a:rPr>
              <a:t>PRisk</a:t>
            </a:r>
            <a:r>
              <a:rPr lang="en-US" altLang="ko-KR" dirty="0">
                <a:solidFill>
                  <a:schemeClr val="bg1"/>
                </a:solidFill>
              </a:rPr>
              <a:t> positively associated with firm-level uncertainty measures?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76B9EC-F437-432D-9CDA-FC912108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50" y="1458120"/>
            <a:ext cx="10796100" cy="502160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03BB18B4-BF32-4BC0-BF69-87357D93CCE7}"/>
              </a:ext>
            </a:extLst>
          </p:cNvPr>
          <p:cNvSpPr/>
          <p:nvPr/>
        </p:nvSpPr>
        <p:spPr>
          <a:xfrm>
            <a:off x="672825" y="2449805"/>
            <a:ext cx="10865400" cy="1519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CFF08E8-A65C-4A86-8DAA-6A26FA74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8" y="2412044"/>
            <a:ext cx="10944225" cy="2695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79B515F-1A17-4FAD-A969-16AA150314B7}"/>
              </a:ext>
            </a:extLst>
          </p:cNvPr>
          <p:cNvSpPr/>
          <p:nvPr/>
        </p:nvSpPr>
        <p:spPr>
          <a:xfrm>
            <a:off x="342900" y="5013762"/>
            <a:ext cx="11506200" cy="1574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F9855C0-094C-418B-B0A2-A863EFD0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81" y="5032005"/>
            <a:ext cx="4533900" cy="40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C06704-DFF3-443E-9E7E-791B77D4D033}"/>
              </a:ext>
            </a:extLst>
          </p:cNvPr>
          <p:cNvSpPr txBox="1"/>
          <p:nvPr/>
        </p:nvSpPr>
        <p:spPr>
          <a:xfrm>
            <a:off x="5360406" y="505893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(5)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0EF22EDD-7DE7-4742-A714-02451471BC3D}"/>
              </a:ext>
            </a:extLst>
          </p:cNvPr>
          <p:cNvGrpSpPr/>
          <p:nvPr/>
        </p:nvGrpSpPr>
        <p:grpSpPr>
          <a:xfrm>
            <a:off x="2388195" y="1052940"/>
            <a:ext cx="7415610" cy="295868"/>
            <a:chOff x="2388195" y="1071525"/>
            <a:chExt cx="7415610" cy="2958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96D7D4C0-38EF-428A-B2E2-3E959071CAD6}"/>
                </a:ext>
              </a:extLst>
            </p:cNvPr>
            <p:cNvSpPr/>
            <p:nvPr/>
          </p:nvSpPr>
          <p:spPr>
            <a:xfrm>
              <a:off x="5424487" y="1142653"/>
              <a:ext cx="1343025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926E09DD-ADB1-4ADF-9BB0-8069418BD167}"/>
                </a:ext>
              </a:extLst>
            </p:cNvPr>
            <p:cNvSpPr/>
            <p:nvPr/>
          </p:nvSpPr>
          <p:spPr>
            <a:xfrm>
              <a:off x="5424487" y="1246389"/>
              <a:ext cx="1343025" cy="457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F38DA6EA-1087-4BC2-BEE2-039914A835EA}"/>
                </a:ext>
              </a:extLst>
            </p:cNvPr>
            <p:cNvGrpSpPr/>
            <p:nvPr/>
          </p:nvGrpSpPr>
          <p:grpSpPr>
            <a:xfrm>
              <a:off x="2388195" y="1071525"/>
              <a:ext cx="7415610" cy="295868"/>
              <a:chOff x="1519420" y="1071525"/>
              <a:chExt cx="7415610" cy="295868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xmlns="" id="{78D1DC95-4755-464C-AD58-4FA13D758129}"/>
                  </a:ext>
                </a:extLst>
              </p:cNvPr>
              <p:cNvSpPr/>
              <p:nvPr/>
            </p:nvSpPr>
            <p:spPr>
              <a:xfrm>
                <a:off x="1519420" y="1071525"/>
                <a:ext cx="3293794" cy="29586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Y: Realized Volatility</a:t>
                </a:r>
                <a:endParaRPr lang="ko-KR" altLang="en-US" b="1" dirty="0"/>
              </a:p>
            </p:txBody>
          </p: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xmlns="" id="{AFD0687A-33C7-497A-8429-6D9255F09322}"/>
                  </a:ext>
                </a:extLst>
              </p:cNvPr>
              <p:cNvSpPr/>
              <p:nvPr/>
            </p:nvSpPr>
            <p:spPr>
              <a:xfrm>
                <a:off x="5641236" y="1071525"/>
                <a:ext cx="3293794" cy="295868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/>
                  <a:t>X: </a:t>
                </a:r>
                <a:r>
                  <a:rPr lang="en-US" altLang="ko-KR" b="1" dirty="0" err="1"/>
                  <a:t>PRisk</a:t>
                </a:r>
                <a:endParaRPr lang="ko-KR" altLang="en-US" b="1" dirty="0"/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xmlns="" id="{5A8D9DC8-B8AC-4F55-BD8F-42485777E2EC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D76FD397-39B9-4A50-B346-F040F220BEB7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DDA2615D-F9DA-4E64-9B1E-1D455D4E40E5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68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xmlns="" id="{E3B95FD4-A1FC-478C-8D95-AEC96FDB48C6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4BD959B9-5234-43BC-BEF5-BCFCFA78FD06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A018B82-7E19-4EBF-A46D-B81D823C7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5" y="1816260"/>
            <a:ext cx="5454146" cy="36354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1A9406D-206A-4FEC-B419-D499C48F7F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38" y="1223494"/>
            <a:ext cx="3064904" cy="11756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8FD5179-5384-47DB-8714-1BC6FBB162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125" y="2758139"/>
            <a:ext cx="3805730" cy="15999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DC44AEA-1B1A-4865-814D-9225424740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926" y="4717026"/>
            <a:ext cx="3434128" cy="133549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58E27662-D46C-4267-B398-992F891DC46F}"/>
              </a:ext>
            </a:extLst>
          </p:cNvPr>
          <p:cNvSpPr/>
          <p:nvPr/>
        </p:nvSpPr>
        <p:spPr>
          <a:xfrm>
            <a:off x="6997149" y="1730957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AEAA4FEF-DF0D-4B5D-A4CB-7F3064A516ED}"/>
              </a:ext>
            </a:extLst>
          </p:cNvPr>
          <p:cNvSpPr/>
          <p:nvPr/>
        </p:nvSpPr>
        <p:spPr>
          <a:xfrm>
            <a:off x="6997149" y="3302463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xmlns="" id="{2C46E935-AF2C-4050-9E23-1B0FAC5C6EA8}"/>
              </a:ext>
            </a:extLst>
          </p:cNvPr>
          <p:cNvSpPr/>
          <p:nvPr/>
        </p:nvSpPr>
        <p:spPr>
          <a:xfrm>
            <a:off x="6997149" y="5304397"/>
            <a:ext cx="620050" cy="16075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F1A823-3AD7-4D9D-9381-8BC55D3A3E9F}"/>
              </a:ext>
            </a:extLst>
          </p:cNvPr>
          <p:cNvSpPr txBox="1"/>
          <p:nvPr/>
        </p:nvSpPr>
        <p:spPr>
          <a:xfrm>
            <a:off x="768251" y="5473462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Firm-level data on exposure to political risks </a:t>
            </a:r>
            <a:r>
              <a:rPr lang="ko-KR" altLang="en-US" dirty="0"/>
              <a:t>▼</a:t>
            </a:r>
            <a:endParaRPr lang="en-US" altLang="ko-KR" dirty="0"/>
          </a:p>
          <a:p>
            <a:r>
              <a:rPr lang="ko-KR" altLang="en-US" dirty="0"/>
              <a:t>② </a:t>
            </a:r>
            <a:r>
              <a:rPr lang="en-US" altLang="ko-KR" dirty="0"/>
              <a:t>Political issues </a:t>
            </a:r>
            <a:r>
              <a:rPr lang="ko-KR" altLang="en-US" dirty="0"/>
              <a:t>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79DBC2F-DE07-49E1-9C88-948AC0D15E80}"/>
              </a:ext>
            </a:extLst>
          </p:cNvPr>
          <p:cNvSpPr txBox="1"/>
          <p:nvPr/>
        </p:nvSpPr>
        <p:spPr>
          <a:xfrm>
            <a:off x="7022481" y="144417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100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FB42755-A721-4D5D-AB7A-803734BF63E7}"/>
              </a:ext>
            </a:extLst>
          </p:cNvPr>
          <p:cNvSpPr txBox="1"/>
          <p:nvPr/>
        </p:nvSpPr>
        <p:spPr>
          <a:xfrm>
            <a:off x="7086601" y="296891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20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4E588A8-1D67-40FF-BBAB-B69F1AAB9AF7}"/>
              </a:ext>
            </a:extLst>
          </p:cNvPr>
          <p:cNvSpPr txBox="1"/>
          <p:nvPr/>
        </p:nvSpPr>
        <p:spPr>
          <a:xfrm>
            <a:off x="7086601" y="49602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60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81D8E28-27B2-4E6A-B14B-EC2AA3148D80}"/>
              </a:ext>
            </a:extLst>
          </p:cNvPr>
          <p:cNvSpPr txBox="1"/>
          <p:nvPr/>
        </p:nvSpPr>
        <p:spPr>
          <a:xfrm>
            <a:off x="6126943" y="1086589"/>
            <a:ext cx="242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Political Risk </a:t>
            </a:r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877858ED-08D9-4496-9231-11EE92662A6F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A22F393F-6908-45B1-808F-594BC071CC26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E2260EC-4BEC-48F8-B2BF-CD9C8FBB821B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xmlns="" id="{08231225-A4CD-453C-812B-989C9DFBB094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3BD1C8F-B325-4C80-B6E5-E6CEF0706804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xmlns="" id="{EA67CC5B-9BB7-4652-BB57-5EDFF59908A8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578B82D-CFFB-402D-8FAC-2D20842F4E1C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xmlns="" id="{035E3A23-9C87-4FBF-AFA4-7A57FAA9489B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918DC10-74E7-46E4-8E9B-E037EBA1FD3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26F4646A-9027-489F-9903-A4D597AACDB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32A20DEC-8377-4EFD-90CD-261BA8F3D8C8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79FFD78-9DDF-4215-9E6A-706FAADC864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500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Hypothesis (1): </a:t>
            </a:r>
            <a:r>
              <a:rPr lang="en-US" altLang="ko-KR" sz="1600" b="1" dirty="0" err="1">
                <a:solidFill>
                  <a:schemeClr val="bg1"/>
                </a:solidFill>
              </a:rPr>
              <a:t>PRisk</a:t>
            </a:r>
            <a:r>
              <a:rPr lang="en-US" altLang="ko-KR" sz="1600" b="1" dirty="0">
                <a:solidFill>
                  <a:schemeClr val="bg1"/>
                </a:solidFill>
              </a:rPr>
              <a:t> is negatively associated with investment and employment growth (</a:t>
            </a:r>
            <a:r>
              <a:rPr lang="ko-KR" altLang="en-US" sz="1600" b="1" dirty="0">
                <a:solidFill>
                  <a:schemeClr val="bg1"/>
                </a:solidFill>
              </a:rPr>
              <a:t>↔ </a:t>
            </a:r>
            <a:r>
              <a:rPr lang="en-US" altLang="ko-KR" sz="1600" b="1" dirty="0">
                <a:solidFill>
                  <a:schemeClr val="bg1"/>
                </a:solidFill>
              </a:rPr>
              <a:t>sales growth)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01A98BB-A0E2-4916-AA53-719F74B6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193082"/>
            <a:ext cx="9829800" cy="53929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43C92B-12EA-470B-9388-FEF9D6638DBF}"/>
              </a:ext>
            </a:extLst>
          </p:cNvPr>
          <p:cNvSpPr/>
          <p:nvPr/>
        </p:nvSpPr>
        <p:spPr>
          <a:xfrm>
            <a:off x="1181100" y="3343275"/>
            <a:ext cx="10001250" cy="321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BE86A3-5A02-4475-9D61-765CE3AB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7" y="3419475"/>
            <a:ext cx="9725025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CC3E73-88F1-46AD-86DD-C435E21883C5}"/>
              </a:ext>
            </a:extLst>
          </p:cNvPr>
          <p:cNvSpPr txBox="1"/>
          <p:nvPr/>
        </p:nvSpPr>
        <p:spPr>
          <a:xfrm>
            <a:off x="9959922" y="985428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(Baker et al. 2016)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F8B372F-D549-4322-8480-FC249ACEDBBB}"/>
              </a:ext>
            </a:extLst>
          </p:cNvPr>
          <p:cNvSpPr/>
          <p:nvPr/>
        </p:nvSpPr>
        <p:spPr>
          <a:xfrm>
            <a:off x="4324484" y="2567196"/>
            <a:ext cx="6626408" cy="22172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819A57ED-5F57-4E44-B243-63498AA79E6A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7B48DA4-45C0-4C4C-9813-18984B9DC41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4366810B-20E3-41DC-9C62-C1A6E72AE3C5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600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Hypothesis (2): </a:t>
            </a:r>
            <a:r>
              <a:rPr lang="en-US" altLang="ko-KR" sz="1600" b="1" dirty="0" err="1">
                <a:solidFill>
                  <a:schemeClr val="bg1"/>
                </a:solidFill>
              </a:rPr>
              <a:t>PRisk</a:t>
            </a:r>
            <a:r>
              <a:rPr lang="en-US" altLang="ko-KR" sz="1600" b="1" dirty="0">
                <a:solidFill>
                  <a:schemeClr val="bg1"/>
                </a:solidFill>
              </a:rPr>
              <a:t> is positively associated with the measures of firms' active management of political risks 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43C92B-12EA-470B-9388-FEF9D6638DBF}"/>
              </a:ext>
            </a:extLst>
          </p:cNvPr>
          <p:cNvSpPr/>
          <p:nvPr/>
        </p:nvSpPr>
        <p:spPr>
          <a:xfrm>
            <a:off x="1181100" y="3343275"/>
            <a:ext cx="10001250" cy="321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9885128-0CAC-449B-84AF-6F11E03F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193082"/>
            <a:ext cx="9829800" cy="539297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8C80F5C-02A2-49DB-AEB2-DC43AC7F7FB4}"/>
              </a:ext>
            </a:extLst>
          </p:cNvPr>
          <p:cNvSpPr/>
          <p:nvPr/>
        </p:nvSpPr>
        <p:spPr>
          <a:xfrm>
            <a:off x="894568" y="2179320"/>
            <a:ext cx="10116332" cy="4377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432274D-2844-4220-B218-36A4FBD1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19" y="2207616"/>
            <a:ext cx="9509762" cy="1178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BE86A3-5A02-4475-9D61-765CE3ABA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28" y="3451344"/>
            <a:ext cx="9725025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CC3E73-88F1-46AD-86DD-C435E21883C5}"/>
              </a:ext>
            </a:extLst>
          </p:cNvPr>
          <p:cNvSpPr txBox="1"/>
          <p:nvPr/>
        </p:nvSpPr>
        <p:spPr>
          <a:xfrm>
            <a:off x="9959922" y="985428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(Baker et al. 2016)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464A70D-5110-480F-AEC3-4BC802DBC43E}"/>
              </a:ext>
            </a:extLst>
          </p:cNvPr>
          <p:cNvSpPr/>
          <p:nvPr/>
        </p:nvSpPr>
        <p:spPr>
          <a:xfrm>
            <a:off x="4324484" y="2567196"/>
            <a:ext cx="6626408" cy="22172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20260AD5-FE68-40D9-BC0B-4D567434C7A3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0F7EF4D-8E30-4B9A-8FB3-A36959FF76FE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5A176037-A391-409E-A936-1AB506FA49B6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753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429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Hypothesis (3): The extent to which large firms respond to political risks is different from that of small firms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C43C92B-12EA-470B-9388-FEF9D6638DBF}"/>
              </a:ext>
            </a:extLst>
          </p:cNvPr>
          <p:cNvSpPr/>
          <p:nvPr/>
        </p:nvSpPr>
        <p:spPr>
          <a:xfrm>
            <a:off x="1181100" y="3343275"/>
            <a:ext cx="10001250" cy="321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49885128-0CAC-449B-84AF-6F11E03F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193082"/>
            <a:ext cx="9829800" cy="539297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8C80F5C-02A2-49DB-AEB2-DC43AC7F7FB4}"/>
              </a:ext>
            </a:extLst>
          </p:cNvPr>
          <p:cNvSpPr/>
          <p:nvPr/>
        </p:nvSpPr>
        <p:spPr>
          <a:xfrm>
            <a:off x="894568" y="2121440"/>
            <a:ext cx="10116332" cy="4393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ABE86A3-5A02-4475-9D61-765CE3AB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554977"/>
            <a:ext cx="9725025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CC3E73-88F1-46AD-86DD-C435E21883C5}"/>
              </a:ext>
            </a:extLst>
          </p:cNvPr>
          <p:cNvSpPr txBox="1"/>
          <p:nvPr/>
        </p:nvSpPr>
        <p:spPr>
          <a:xfrm>
            <a:off x="10546662" y="985428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(Olson 1965)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46EDE22-E29E-4FBB-8FC2-5F3C1955B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4081"/>
            <a:ext cx="12192000" cy="1425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83861BE-08A7-4CDF-BF8A-120C68D3A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188" y="5085828"/>
            <a:ext cx="9622937" cy="126811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362C7193-5CA2-4EA1-9A2F-AC5F95640E04}"/>
              </a:ext>
            </a:extLst>
          </p:cNvPr>
          <p:cNvSpPr/>
          <p:nvPr/>
        </p:nvSpPr>
        <p:spPr>
          <a:xfrm rot="16200000">
            <a:off x="4739514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4D28D8DF-8761-40BB-BED7-6F315D94FF1F}"/>
              </a:ext>
            </a:extLst>
          </p:cNvPr>
          <p:cNvSpPr/>
          <p:nvPr/>
        </p:nvSpPr>
        <p:spPr>
          <a:xfrm rot="16200000">
            <a:off x="6489913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xmlns="" id="{64E09D1B-EC9A-4146-8299-54B340261272}"/>
              </a:ext>
            </a:extLst>
          </p:cNvPr>
          <p:cNvSpPr/>
          <p:nvPr/>
        </p:nvSpPr>
        <p:spPr>
          <a:xfrm rot="16200000">
            <a:off x="9871177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E3CF8CA-59B0-4AA0-8B62-9BDD34CD5E4D}"/>
              </a:ext>
            </a:extLst>
          </p:cNvPr>
          <p:cNvSpPr/>
          <p:nvPr/>
        </p:nvSpPr>
        <p:spPr>
          <a:xfrm>
            <a:off x="7668320" y="4318026"/>
            <a:ext cx="1891070" cy="2156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9C83CB9-CCFE-41A6-9FBD-B67376E0708C}"/>
              </a:ext>
            </a:extLst>
          </p:cNvPr>
          <p:cNvSpPr/>
          <p:nvPr/>
        </p:nvSpPr>
        <p:spPr>
          <a:xfrm>
            <a:off x="9568114" y="4242489"/>
            <a:ext cx="1397028" cy="2156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xmlns="" id="{D928D8DB-361E-4BD8-879E-46DC39EF29EA}"/>
              </a:ext>
            </a:extLst>
          </p:cNvPr>
          <p:cNvSpPr/>
          <p:nvPr/>
        </p:nvSpPr>
        <p:spPr>
          <a:xfrm rot="16200000">
            <a:off x="6488765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1D2178D-6E89-4E9C-A234-A5E479938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693" y="4907818"/>
            <a:ext cx="1853866" cy="1529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87C4D53-8113-4D2A-83D8-357665E42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2728" y="5088906"/>
            <a:ext cx="657546" cy="260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0647EA-3697-4180-8867-777A1B128365}"/>
              </a:ext>
            </a:extLst>
          </p:cNvPr>
          <p:cNvSpPr txBox="1"/>
          <p:nvPr/>
        </p:nvSpPr>
        <p:spPr>
          <a:xfrm>
            <a:off x="1835322" y="507340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&amp;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761B55E-9BFD-4AFC-AAE4-5218662F5C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4586" y="5085828"/>
            <a:ext cx="1511126" cy="1306918"/>
          </a:xfrm>
          <a:prstGeom prst="rect">
            <a:avLst/>
          </a:prstGeom>
        </p:spPr>
      </p:pic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FC7C475C-E416-44F2-8832-9B2DF4F4758F}"/>
              </a:ext>
            </a:extLst>
          </p:cNvPr>
          <p:cNvSpPr/>
          <p:nvPr/>
        </p:nvSpPr>
        <p:spPr>
          <a:xfrm rot="16200000">
            <a:off x="8212885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E4B51618-CFC9-473F-B9DC-8FF8F71B792B}"/>
              </a:ext>
            </a:extLst>
          </p:cNvPr>
          <p:cNvSpPr/>
          <p:nvPr/>
        </p:nvSpPr>
        <p:spPr>
          <a:xfrm rot="16200000">
            <a:off x="9934648" y="4511267"/>
            <a:ext cx="643722" cy="31885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C397B356-A212-4D70-A200-9B16B6E329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8473" y="5099942"/>
            <a:ext cx="1599814" cy="121995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EAEAC39D-EAC4-4E4D-8AD5-4E27B0622173}"/>
              </a:ext>
            </a:extLst>
          </p:cNvPr>
          <p:cNvSpPr/>
          <p:nvPr/>
        </p:nvSpPr>
        <p:spPr>
          <a:xfrm>
            <a:off x="4324484" y="2993916"/>
            <a:ext cx="6626408" cy="22172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300659B4-0CAE-49FF-828A-B14295E522C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7FEDCCDF-0A72-4800-93E5-3DFD3D6A40CE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13F6F79D-A5ED-4989-9C1F-CA9A8933E6B7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252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0"/>
            <a:ext cx="11215549" cy="58431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Robustness Check (1): The significance of </a:t>
            </a:r>
            <a:r>
              <a:rPr lang="en-US" altLang="ko-KR" sz="1600" b="1" dirty="0" err="1">
                <a:solidFill>
                  <a:schemeClr val="bg1"/>
                </a:solidFill>
              </a:rPr>
              <a:t>PRisk</a:t>
            </a:r>
            <a:r>
              <a:rPr lang="en-US" altLang="ko-KR" sz="1600" b="1" dirty="0">
                <a:solidFill>
                  <a:schemeClr val="bg1"/>
                </a:solidFill>
              </a:rPr>
              <a:t> on firms' reactions does not meaningfully decline after adding </a:t>
            </a:r>
            <a:br>
              <a:rPr lang="en-US" altLang="ko-KR" sz="1600" b="1" dirty="0">
                <a:solidFill>
                  <a:schemeClr val="bg1"/>
                </a:solidFill>
              </a:rPr>
            </a:br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sentiment variables (robustness check of omitted variables)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FDE07FD-CC9C-4579-9D43-00DDCA878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46" y="1530633"/>
            <a:ext cx="10048708" cy="4071314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B6F66E0-B0E6-4F78-A46D-9B31A61EED32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ADA2CD47-104F-424C-B612-29FA3E2E1C26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3783215-81BE-4742-BC2B-66E25E8029BB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47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5801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Robustness Check (2): The significance of </a:t>
            </a:r>
            <a:r>
              <a:rPr lang="en-US" altLang="ko-KR" sz="1600" b="1" dirty="0" err="1">
                <a:solidFill>
                  <a:schemeClr val="bg1"/>
                </a:solidFill>
              </a:rPr>
              <a:t>PRisk</a:t>
            </a:r>
            <a:r>
              <a:rPr lang="en-US" altLang="ko-KR" sz="1600" b="1" dirty="0">
                <a:solidFill>
                  <a:schemeClr val="bg1"/>
                </a:solidFill>
              </a:rPr>
              <a:t> on firms' reactions does not meaningfully decline after adding </a:t>
            </a:r>
            <a:br>
              <a:rPr lang="en-US" altLang="ko-KR" sz="1600" b="1" dirty="0">
                <a:solidFill>
                  <a:schemeClr val="bg1"/>
                </a:solidFill>
              </a:rPr>
            </a:br>
            <a:r>
              <a:rPr lang="en-US" altLang="ko-KR" sz="1600" b="1" dirty="0">
                <a:solidFill>
                  <a:schemeClr val="bg1"/>
                </a:solidFill>
              </a:rPr>
              <a:t>                                        firms' recent performance variables (robustness check of omitted variables)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1493520" y="4689513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79C1989-FDED-4A5B-A725-F4D346F8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1419040"/>
            <a:ext cx="9540240" cy="38783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21EB51A-E28C-42AF-8DEA-66391294CCCC}"/>
              </a:ext>
            </a:extLst>
          </p:cNvPr>
          <p:cNvSpPr/>
          <p:nvPr/>
        </p:nvSpPr>
        <p:spPr>
          <a:xfrm>
            <a:off x="1325880" y="3306052"/>
            <a:ext cx="2887980" cy="718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BD245D5-B710-4203-BD48-AD4BD39C325D}"/>
              </a:ext>
            </a:extLst>
          </p:cNvPr>
          <p:cNvSpPr/>
          <p:nvPr/>
        </p:nvSpPr>
        <p:spPr>
          <a:xfrm>
            <a:off x="4213860" y="2893397"/>
            <a:ext cx="6485750" cy="24590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9BB6425-6CCF-41E8-9310-3276A3736674}"/>
              </a:ext>
            </a:extLst>
          </p:cNvPr>
          <p:cNvSpPr/>
          <p:nvPr/>
        </p:nvSpPr>
        <p:spPr>
          <a:xfrm>
            <a:off x="4213860" y="2893398"/>
            <a:ext cx="2446020" cy="2403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B89F28F5-FEA0-41B2-A4E2-85FB69370491}"/>
              </a:ext>
            </a:extLst>
          </p:cNvPr>
          <p:cNvSpPr/>
          <p:nvPr/>
        </p:nvSpPr>
        <p:spPr>
          <a:xfrm>
            <a:off x="7444740" y="2893398"/>
            <a:ext cx="2541270" cy="2403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CFC9648-CF73-4A91-9DAF-30F3CFEB85F2}"/>
              </a:ext>
            </a:extLst>
          </p:cNvPr>
          <p:cNvSpPr/>
          <p:nvPr/>
        </p:nvSpPr>
        <p:spPr>
          <a:xfrm>
            <a:off x="1325880" y="4024169"/>
            <a:ext cx="2887980" cy="75641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EB7BFD10-C9BE-40CB-B175-C675316132FC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B2D6CB3C-645B-444A-B5A9-51C20AC9A470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D07D2CAE-F49D-4D10-9048-ED42B3B7484B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044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Robustness Check (3): Falsification Exercise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1493520" y="4689513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9F35B54-E4A4-4020-A611-8C35F7A9C4A9}"/>
              </a:ext>
            </a:extLst>
          </p:cNvPr>
          <p:cNvSpPr txBox="1"/>
          <p:nvPr/>
        </p:nvSpPr>
        <p:spPr>
          <a:xfrm>
            <a:off x="8688423" y="1821101"/>
            <a:ext cx="2993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b="1" dirty="0"/>
              <a:t>“If firms indeed retrench hiring and investment due to risks associated with political topics and not for other reasons, the association between </a:t>
            </a:r>
            <a:r>
              <a:rPr lang="en-US" altLang="ko-KR" sz="1200" b="1" i="1" dirty="0" err="1"/>
              <a:t>PRisk</a:t>
            </a:r>
            <a:r>
              <a:rPr lang="en-US" altLang="ko-KR" sz="1200" b="1" i="1" dirty="0"/>
              <a:t> </a:t>
            </a:r>
            <a:r>
              <a:rPr lang="en-US" altLang="ko-KR" sz="1200" b="1" dirty="0"/>
              <a:t>and these outcomes should be </a:t>
            </a:r>
            <a:r>
              <a:rPr lang="en-US" altLang="ko-KR" sz="1200" b="1" u="sng" dirty="0">
                <a:solidFill>
                  <a:srgbClr val="7030A0"/>
                </a:solidFill>
              </a:rPr>
              <a:t>significantly attenuated</a:t>
            </a:r>
            <a:r>
              <a:rPr lang="en-US" altLang="ko-KR" sz="1200" b="1" dirty="0"/>
              <a:t> when we control for overall risk. ”</a:t>
            </a:r>
            <a:endParaRPr lang="ko-KR" altLang="en-US" sz="1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94EDC72-22C2-44A0-83AE-E9756FCA4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9" y="1403324"/>
            <a:ext cx="7757786" cy="4212088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AF861009-3732-490F-9FED-949E6B92E68D}"/>
              </a:ext>
            </a:extLst>
          </p:cNvPr>
          <p:cNvSpPr/>
          <p:nvPr/>
        </p:nvSpPr>
        <p:spPr>
          <a:xfrm rot="16200000">
            <a:off x="8279306" y="2292245"/>
            <a:ext cx="167640" cy="61722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xmlns="" id="{A8A70C5A-F1D7-4DE1-BAD9-7E807F2A2BCD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1E9ED326-253E-4112-9C5D-CC8848C6F64B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3312109C-F447-4859-AE33-D5E177872666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624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C79A4E2-5D02-4AA0-93E3-21E23D659A67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Robustness Check (4): Use 10Ks instead of Conference Calls Transcripts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306766" y="4365384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0341B3C-73CE-4C48-AA02-B0D647C5609E}"/>
              </a:ext>
            </a:extLst>
          </p:cNvPr>
          <p:cNvGrpSpPr/>
          <p:nvPr/>
        </p:nvGrpSpPr>
        <p:grpSpPr>
          <a:xfrm>
            <a:off x="563880" y="1171084"/>
            <a:ext cx="5334000" cy="5309168"/>
            <a:chOff x="3482340" y="1171084"/>
            <a:chExt cx="5334000" cy="530916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FA15BE05-491D-44BE-BC97-74ACAD0AC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2340" y="1171084"/>
              <a:ext cx="5334000" cy="530916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11A47F25-39AD-4174-9443-D844336D533F}"/>
                </a:ext>
              </a:extLst>
            </p:cNvPr>
            <p:cNvSpPr/>
            <p:nvPr/>
          </p:nvSpPr>
          <p:spPr>
            <a:xfrm>
              <a:off x="3688080" y="3505200"/>
              <a:ext cx="4873124" cy="16002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35ECCDAB-291D-4E41-828A-DE4F6AF04714}"/>
                </a:ext>
              </a:extLst>
            </p:cNvPr>
            <p:cNvSpPr/>
            <p:nvPr/>
          </p:nvSpPr>
          <p:spPr>
            <a:xfrm>
              <a:off x="3688080" y="2280992"/>
              <a:ext cx="4873124" cy="16002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054B0A-7832-4220-94C2-829811B911E3}"/>
              </a:ext>
            </a:extLst>
          </p:cNvPr>
          <p:cNvSpPr txBox="1"/>
          <p:nvPr/>
        </p:nvSpPr>
        <p:spPr>
          <a:xfrm>
            <a:off x="6617836" y="2357218"/>
            <a:ext cx="3243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/>
              <a:t>“This pattern may be due to the fact that disclosures in 10-Ks are </a:t>
            </a:r>
            <a:r>
              <a:rPr lang="en-US" altLang="ko-KR" sz="1600" b="1" dirty="0"/>
              <a:t>highly scripted</a:t>
            </a:r>
            <a:r>
              <a:rPr lang="en-US" altLang="ko-KR" sz="1600" dirty="0"/>
              <a:t> and tend to have higher </a:t>
            </a:r>
            <a:r>
              <a:rPr lang="en-US" altLang="ko-KR" sz="1600" b="1" dirty="0"/>
              <a:t>disclosure thresholds </a:t>
            </a:r>
            <a:r>
              <a:rPr lang="en-US" altLang="ko-KR" sz="1600" dirty="0"/>
              <a:t>than earnings conference calls”</a:t>
            </a:r>
            <a:endParaRPr lang="ko-KR" altLang="en-US" sz="1600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xmlns="" id="{7681D24E-6230-4DF2-A44E-236620D47477}"/>
              </a:ext>
            </a:extLst>
          </p:cNvPr>
          <p:cNvSpPr/>
          <p:nvPr/>
        </p:nvSpPr>
        <p:spPr>
          <a:xfrm rot="16200000">
            <a:off x="6012180" y="2070782"/>
            <a:ext cx="167640" cy="6172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xmlns="" id="{74198534-251A-4AE8-9D4B-C8E746392BDE}"/>
              </a:ext>
            </a:extLst>
          </p:cNvPr>
          <p:cNvSpPr/>
          <p:nvPr/>
        </p:nvSpPr>
        <p:spPr>
          <a:xfrm rot="16200000">
            <a:off x="5987354" y="3276600"/>
            <a:ext cx="167640" cy="61722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76510CEE-63EE-41A8-BD46-603CEE0CE348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E4A5277D-A34D-449C-916B-75BB98DC7B15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943663B-EE6F-4F9B-B205-EAB845A3FC4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272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306766" y="4365384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A69DB52-DD84-40CC-8210-C3AD1A3B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33" y="1248974"/>
            <a:ext cx="6868334" cy="503915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A0908EE-DB16-4B34-87F4-877B05EEE623}"/>
              </a:ext>
            </a:extLst>
          </p:cNvPr>
          <p:cNvSpPr/>
          <p:nvPr/>
        </p:nvSpPr>
        <p:spPr>
          <a:xfrm>
            <a:off x="2805473" y="3437505"/>
            <a:ext cx="6581054" cy="20518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F07AFCA-956C-4AC0-89C2-EDD1E845A3EA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Firm-level political risk: The incidence of political risk across firms is far more volatile and heterogeneous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2B88DA8-3763-4CC4-984D-A8EDFF8C9561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FCC7B78-7974-4E03-8D57-09A9565B8A1D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0F74F36-6DAE-46FF-BC2F-E3970E44813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062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306766" y="4365384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3FBA91A-4F15-4A9E-BA14-6E2F2DB3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260741"/>
            <a:ext cx="9067800" cy="433651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A0908EE-DB16-4B34-87F4-877B05EEE623}"/>
              </a:ext>
            </a:extLst>
          </p:cNvPr>
          <p:cNvSpPr/>
          <p:nvPr/>
        </p:nvSpPr>
        <p:spPr>
          <a:xfrm>
            <a:off x="1776117" y="2890699"/>
            <a:ext cx="8639767" cy="2085161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971B39-375D-4F95-8E43-8C901AC164AE}"/>
              </a:ext>
            </a:extLst>
          </p:cNvPr>
          <p:cNvSpPr txBox="1"/>
          <p:nvPr/>
        </p:nvSpPr>
        <p:spPr>
          <a:xfrm>
            <a:off x="1909413" y="5640241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Measures of exposure to aggregate political risks</a:t>
            </a:r>
            <a:endParaRPr lang="ko-KR" altLang="en-US" dirty="0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xmlns="" id="{E1631145-9BD6-4553-8E27-41DBD5809DED}"/>
              </a:ext>
            </a:extLst>
          </p:cNvPr>
          <p:cNvSpPr/>
          <p:nvPr/>
        </p:nvSpPr>
        <p:spPr>
          <a:xfrm>
            <a:off x="1359514" y="2781300"/>
            <a:ext cx="248306" cy="2194560"/>
          </a:xfrm>
          <a:prstGeom prst="leftBrace">
            <a:avLst>
              <a:gd name="adj1" fmla="val 48019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5D30B964-C9E0-495E-BE04-CE1F1263B9AB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678943" y="4594436"/>
            <a:ext cx="1834715" cy="626225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EFBEEB3-9E04-4204-9C6F-55A64E79B4F0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Firm-level political risk: The incidence of political risk across firms is far more volatile and heterogeneous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DA6D447-3D7A-40EF-8DE7-6E6C0A1A7C98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F6F0EECF-888C-4C47-A0FF-892E6BC079DC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D9BE15B3-E374-4CAB-9762-44046BBD4126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577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85FCAEF-A26F-4102-8D05-BDA1F1FB442D}"/>
              </a:ext>
            </a:extLst>
          </p:cNvPr>
          <p:cNvSpPr/>
          <p:nvPr/>
        </p:nvSpPr>
        <p:spPr>
          <a:xfrm>
            <a:off x="306766" y="4365384"/>
            <a:ext cx="9311640" cy="182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3FBA91A-4F15-4A9E-BA14-6E2F2DB31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260741"/>
            <a:ext cx="9067800" cy="433651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EA0908EE-DB16-4B34-87F4-877B05EEE623}"/>
              </a:ext>
            </a:extLst>
          </p:cNvPr>
          <p:cNvSpPr/>
          <p:nvPr/>
        </p:nvSpPr>
        <p:spPr>
          <a:xfrm>
            <a:off x="1776117" y="2890699"/>
            <a:ext cx="8639767" cy="2085161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971B39-375D-4F95-8E43-8C901AC164AE}"/>
              </a:ext>
            </a:extLst>
          </p:cNvPr>
          <p:cNvSpPr txBox="1"/>
          <p:nvPr/>
        </p:nvSpPr>
        <p:spPr>
          <a:xfrm>
            <a:off x="1909413" y="5640241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Measures of exposure to aggregate political risks</a:t>
            </a:r>
            <a:endParaRPr lang="ko-KR" altLang="en-US" dirty="0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xmlns="" id="{E1631145-9BD6-4553-8E27-41DBD5809DED}"/>
              </a:ext>
            </a:extLst>
          </p:cNvPr>
          <p:cNvSpPr/>
          <p:nvPr/>
        </p:nvSpPr>
        <p:spPr>
          <a:xfrm>
            <a:off x="1359514" y="2781300"/>
            <a:ext cx="248306" cy="2194560"/>
          </a:xfrm>
          <a:prstGeom prst="leftBrace">
            <a:avLst>
              <a:gd name="adj1" fmla="val 48019"/>
              <a:gd name="adj2" fmla="val 50389"/>
            </a:avLst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5D30B964-C9E0-495E-BE04-CE1F1263B9AB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678943" y="4594436"/>
            <a:ext cx="1834715" cy="626225"/>
          </a:xfrm>
          <a:prstGeom prst="bentConnector2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6F42D839-80C4-4CA5-B5BB-F30D1EC201C4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Firm-level political risk: The incidence of political risk across firms is far more volatile and heterogeneous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539ABB2-EC43-4F43-89FC-5FE78D96A4E6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045D934-7DD8-4D72-AF15-9F6F4034E947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9182975-B76F-479D-9E58-227AF9A52177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19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F48BBE-B424-4E77-A0B3-DD3E70B27E97}"/>
              </a:ext>
            </a:extLst>
          </p:cNvPr>
          <p:cNvSpPr txBox="1"/>
          <p:nvPr/>
        </p:nvSpPr>
        <p:spPr>
          <a:xfrm>
            <a:off x="2266592" y="5562600"/>
            <a:ext cx="768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Construct a new measure for firm-level political risk by using:</a:t>
            </a:r>
          </a:p>
          <a:p>
            <a:r>
              <a:rPr lang="en-US" altLang="ko-KR" b="1" dirty="0"/>
              <a:t>“ </a:t>
            </a:r>
            <a:r>
              <a:rPr lang="en-US" altLang="ko-KR" b="1" dirty="0">
                <a:solidFill>
                  <a:schemeClr val="accent2"/>
                </a:solidFill>
              </a:rPr>
              <a:t>Simple</a:t>
            </a:r>
            <a:r>
              <a:rPr lang="en-US" altLang="ko-KR" b="1" dirty="0"/>
              <a:t> pattern-based sequence classification method”</a:t>
            </a: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6BC7DEC-34F2-4E6A-9E2A-9D63405274AD}"/>
              </a:ext>
            </a:extLst>
          </p:cNvPr>
          <p:cNvGrpSpPr/>
          <p:nvPr/>
        </p:nvGrpSpPr>
        <p:grpSpPr>
          <a:xfrm>
            <a:off x="1655802" y="1295400"/>
            <a:ext cx="8907304" cy="4267200"/>
            <a:chOff x="1642348" y="1295400"/>
            <a:chExt cx="8907304" cy="4267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5767C04-39AB-477B-86AA-83A92BA8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327" y="1295400"/>
              <a:ext cx="6410325" cy="42672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0117B990-F804-43E7-B75B-B34B4B817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348" y="1304788"/>
              <a:ext cx="2496978" cy="425781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BD3C3EE-5E95-421A-8873-BE97DBF844B6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8B360F6A-887F-46EB-AB1A-A12040320B51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8669B38-46FA-4491-B11E-A4BDFD46094F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36E379E6-6202-455F-BE17-B436E9630CA6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2A0ACF-1B00-442A-8534-C9169D577C1D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F05ABC1A-1506-4C16-ADAB-C3D1C855275C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5F8E179-25F8-43F0-8E2F-591E44C92886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xmlns="" id="{020F8814-2510-4225-B440-21A3826FA4A0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F49E7D9-49D9-4B1B-A075-BD2ADBD78881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162A25B7-EEAE-4950-B9B2-74F506803030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FBD9E132-C920-4286-A529-C4193DC7D9EF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6B990B3-4497-4C58-9FE2-24041ECBC782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039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CBB8570-8AA0-4A04-B34E-B39AA3DC35BA}"/>
              </a:ext>
            </a:extLst>
          </p:cNvPr>
          <p:cNvGrpSpPr/>
          <p:nvPr/>
        </p:nvGrpSpPr>
        <p:grpSpPr>
          <a:xfrm>
            <a:off x="436692" y="1928083"/>
            <a:ext cx="11318617" cy="3917858"/>
            <a:chOff x="146652" y="1691863"/>
            <a:chExt cx="11318617" cy="391785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0C7F044D-F43D-4B21-9BF5-07C42F83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652" y="1740672"/>
              <a:ext cx="5517548" cy="386904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E37B3F84-BC6D-46D7-80FB-EE23C5CFF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2150" y="1691863"/>
              <a:ext cx="5693119" cy="3899912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9858FF06-A312-4BBB-BDF8-AF3741861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167" y="978492"/>
            <a:ext cx="1762125" cy="771525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07C5FEC-EC4C-498D-9346-6CA230AC1793}"/>
              </a:ext>
            </a:extLst>
          </p:cNvPr>
          <p:cNvSpPr/>
          <p:nvPr/>
        </p:nvSpPr>
        <p:spPr>
          <a:xfrm>
            <a:off x="488226" y="662621"/>
            <a:ext cx="11215549" cy="350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Firm-level political risk: The incidence of political risk across firms is far more volatile and heterogeneous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E5DE2944-00E0-49F7-AEB3-F0D2BCF08744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F9FAE98A-9C6B-4AC0-85C6-D5B94BE132B2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B4EE792-B8CE-4320-A9B5-C2B57511DF47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573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61CD319-3934-4E58-B7A8-BAC2B2F63137}"/>
              </a:ext>
            </a:extLst>
          </p:cNvPr>
          <p:cNvSpPr txBox="1"/>
          <p:nvPr/>
        </p:nvSpPr>
        <p:spPr>
          <a:xfrm>
            <a:off x="625111" y="653839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Main Variables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8081875-A889-4BD3-8DEF-7684877A8B85}"/>
              </a:ext>
            </a:extLst>
          </p:cNvPr>
          <p:cNvSpPr txBox="1"/>
          <p:nvPr/>
        </p:nvSpPr>
        <p:spPr>
          <a:xfrm>
            <a:off x="622119" y="653839"/>
            <a:ext cx="339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Timeline of Research Design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5B317B-7A27-461D-A489-778657807987}"/>
              </a:ext>
            </a:extLst>
          </p:cNvPr>
          <p:cNvGrpSpPr/>
          <p:nvPr/>
        </p:nvGrpSpPr>
        <p:grpSpPr>
          <a:xfrm>
            <a:off x="467346" y="701464"/>
            <a:ext cx="4334010" cy="369332"/>
            <a:chOff x="467345" y="653839"/>
            <a:chExt cx="5304805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5B7E11B-2287-40F5-AFCC-182C45C37639}"/>
                </a:ext>
              </a:extLst>
            </p:cNvPr>
            <p:cNvSpPr/>
            <p:nvPr/>
          </p:nvSpPr>
          <p:spPr>
            <a:xfrm>
              <a:off x="467345" y="667034"/>
              <a:ext cx="530480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Measure topic-specific political risk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17C6452-E22E-42A5-B962-1E3002FBC1FD}"/>
                </a:ext>
              </a:extLst>
            </p:cNvPr>
            <p:cNvSpPr txBox="1"/>
            <p:nvPr/>
          </p:nvSpPr>
          <p:spPr>
            <a:xfrm>
              <a:off x="3027385" y="653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FB2112E-DFFD-4ED6-82E7-E9624E0D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55" y="1273988"/>
            <a:ext cx="9711690" cy="108424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70775B0-3B48-4AF1-94A2-D5A6D8641B8C}"/>
              </a:ext>
            </a:extLst>
          </p:cNvPr>
          <p:cNvGrpSpPr/>
          <p:nvPr/>
        </p:nvGrpSpPr>
        <p:grpSpPr>
          <a:xfrm>
            <a:off x="1710441" y="2582273"/>
            <a:ext cx="6205545" cy="1047028"/>
            <a:chOff x="1877227" y="2490345"/>
            <a:chExt cx="6205545" cy="104702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0C6A4A98-C99A-48B6-BBE6-6EA74B11B62D}"/>
                </a:ext>
              </a:extLst>
            </p:cNvPr>
            <p:cNvGrpSpPr/>
            <p:nvPr/>
          </p:nvGrpSpPr>
          <p:grpSpPr>
            <a:xfrm>
              <a:off x="1877227" y="2490345"/>
              <a:ext cx="6205545" cy="457200"/>
              <a:chOff x="1631791" y="2561420"/>
              <a:chExt cx="6205545" cy="457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xmlns="" id="{A1A63C78-0BFC-4DE6-8532-90BA1532B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894" y="2561420"/>
                <a:ext cx="647700" cy="4572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9C8E125-96CD-48AC-A925-88EA6ADF6931}"/>
                  </a:ext>
                </a:extLst>
              </p:cNvPr>
              <p:cNvSpPr txBox="1"/>
              <p:nvPr/>
            </p:nvSpPr>
            <p:spPr>
              <a:xfrm>
                <a:off x="1631791" y="2583104"/>
                <a:ext cx="62055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         : the number of libraries in Z that contain bigram  b</a:t>
                </a:r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68BF413-40F4-4135-9ABF-2BF8804B0C1A}"/>
                </a:ext>
              </a:extLst>
            </p:cNvPr>
            <p:cNvGrpSpPr/>
            <p:nvPr/>
          </p:nvGrpSpPr>
          <p:grpSpPr>
            <a:xfrm>
              <a:off x="1877227" y="3127037"/>
              <a:ext cx="2412370" cy="410336"/>
              <a:chOff x="1957288" y="3126048"/>
              <a:chExt cx="2412370" cy="41033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A7F6201D-74CB-46D7-B928-15CEB965B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783" y="3145859"/>
                <a:ext cx="2047875" cy="39052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5C8F8C15-8EDE-4329-A875-F27B0624D3DA}"/>
                  </a:ext>
                </a:extLst>
              </p:cNvPr>
              <p:cNvSpPr txBox="1"/>
              <p:nvPr/>
            </p:nvSpPr>
            <p:spPr>
              <a:xfrm>
                <a:off x="1957288" y="3126048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CCC564-9135-4141-819C-AE97E5D4EC82}"/>
              </a:ext>
            </a:extLst>
          </p:cNvPr>
          <p:cNvSpPr txBox="1"/>
          <p:nvPr/>
        </p:nvSpPr>
        <p:spPr>
          <a:xfrm>
            <a:off x="7979486" y="2602835"/>
            <a:ext cx="37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cf. inverse document frequency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77B1E7-EAFA-4AA6-8290-53EB62346E40}"/>
              </a:ext>
            </a:extLst>
          </p:cNvPr>
          <p:cNvSpPr txBox="1"/>
          <p:nvPr/>
        </p:nvSpPr>
        <p:spPr>
          <a:xfrm>
            <a:off x="10989945" y="171614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31FA2AA-26AE-46BE-A8DB-930BECBD77D2}"/>
              </a:ext>
            </a:extLst>
          </p:cNvPr>
          <p:cNvSpPr txBox="1"/>
          <p:nvPr/>
        </p:nvSpPr>
        <p:spPr>
          <a:xfrm>
            <a:off x="1710441" y="3740345"/>
            <a:ext cx="700158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8 Topics (Z=8):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① </a:t>
            </a:r>
            <a:r>
              <a:rPr lang="en-US" altLang="ko-KR" dirty="0"/>
              <a:t>Economic Policy and Budget, </a:t>
            </a:r>
            <a:r>
              <a:rPr lang="ko-KR" altLang="en-US" dirty="0"/>
              <a:t>② </a:t>
            </a:r>
            <a:r>
              <a:rPr lang="en-US" altLang="ko-KR" dirty="0"/>
              <a:t>Environment,</a:t>
            </a:r>
            <a:br>
              <a:rPr lang="en-US" altLang="ko-KR" dirty="0"/>
            </a:br>
            <a:r>
              <a:rPr lang="ko-KR" altLang="en-US" dirty="0"/>
              <a:t>③ </a:t>
            </a:r>
            <a:r>
              <a:rPr lang="en-US" altLang="ko-KR" dirty="0"/>
              <a:t>Trade, </a:t>
            </a:r>
            <a:r>
              <a:rPr lang="ko-KR" altLang="en-US" dirty="0"/>
              <a:t>④ </a:t>
            </a:r>
            <a:r>
              <a:rPr lang="en-US" altLang="ko-KR" dirty="0"/>
              <a:t>Institutions and Political Process,</a:t>
            </a:r>
            <a:br>
              <a:rPr lang="en-US" altLang="ko-KR" dirty="0"/>
            </a:br>
            <a:r>
              <a:rPr lang="ko-KR" altLang="en-US" dirty="0"/>
              <a:t>⑤ </a:t>
            </a:r>
            <a:r>
              <a:rPr lang="en-US" altLang="ko-KR" dirty="0"/>
              <a:t>Health, </a:t>
            </a:r>
            <a:r>
              <a:rPr lang="ko-KR" altLang="en-US" dirty="0"/>
              <a:t>⑥ </a:t>
            </a:r>
            <a:r>
              <a:rPr lang="en-US" altLang="ko-KR" dirty="0"/>
              <a:t>Security and Defense,</a:t>
            </a:r>
            <a:br>
              <a:rPr lang="en-US" altLang="ko-KR" dirty="0"/>
            </a:br>
            <a:r>
              <a:rPr lang="ko-KR" altLang="en-US" dirty="0"/>
              <a:t>⑦ </a:t>
            </a:r>
            <a:r>
              <a:rPr lang="en-US" altLang="ko-KR" dirty="0"/>
              <a:t>Tax Policy, </a:t>
            </a:r>
            <a:r>
              <a:rPr lang="ko-KR" altLang="en-US" dirty="0"/>
              <a:t>⑧ </a:t>
            </a:r>
            <a:r>
              <a:rPr lang="en-US" altLang="ko-KR" dirty="0"/>
              <a:t>Technology and Infrastructure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Sources are from </a:t>
            </a:r>
            <a:r>
              <a:rPr lang="en-US" altLang="ko-KR" i="1" dirty="0">
                <a:solidFill>
                  <a:srgbClr val="0070C0"/>
                </a:solidFill>
              </a:rPr>
              <a:t>OnTheIssues.org</a:t>
            </a:r>
            <a:r>
              <a:rPr lang="en-US" altLang="ko-KR" dirty="0"/>
              <a:t>, which educates voters about the positions politicians take on key topics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7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Other processes are equal to the abovementioned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2A612F5-8EA0-45CD-A2AF-CE82DCD4C380}"/>
              </a:ext>
            </a:extLst>
          </p:cNvPr>
          <p:cNvSpPr txBox="1"/>
          <p:nvPr/>
        </p:nvSpPr>
        <p:spPr>
          <a:xfrm>
            <a:off x="1045004" y="166818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B57A843E-ECEE-424F-9294-AB3B62BBE5C6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6B1604CF-135A-41E6-BA32-9D6F6F39D037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DD66E954-997F-4FDC-9EA3-A4B4E342F99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373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61CD319-3934-4E58-B7A8-BAC2B2F63137}"/>
              </a:ext>
            </a:extLst>
          </p:cNvPr>
          <p:cNvSpPr txBox="1"/>
          <p:nvPr/>
        </p:nvSpPr>
        <p:spPr>
          <a:xfrm>
            <a:off x="625111" y="653839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Main Variables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8081875-A889-4BD3-8DEF-7684877A8B85}"/>
              </a:ext>
            </a:extLst>
          </p:cNvPr>
          <p:cNvSpPr txBox="1"/>
          <p:nvPr/>
        </p:nvSpPr>
        <p:spPr>
          <a:xfrm>
            <a:off x="622119" y="653839"/>
            <a:ext cx="339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Timeline of Research Design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5B317B-7A27-461D-A489-778657807987}"/>
              </a:ext>
            </a:extLst>
          </p:cNvPr>
          <p:cNvGrpSpPr/>
          <p:nvPr/>
        </p:nvGrpSpPr>
        <p:grpSpPr>
          <a:xfrm>
            <a:off x="467346" y="701464"/>
            <a:ext cx="4334010" cy="369332"/>
            <a:chOff x="467345" y="653839"/>
            <a:chExt cx="5304805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5B7E11B-2287-40F5-AFCC-182C45C37639}"/>
                </a:ext>
              </a:extLst>
            </p:cNvPr>
            <p:cNvSpPr/>
            <p:nvPr/>
          </p:nvSpPr>
          <p:spPr>
            <a:xfrm>
              <a:off x="467345" y="667034"/>
              <a:ext cx="530480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Measure topic-specific political risk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17C6452-E22E-42A5-B962-1E3002FBC1FD}"/>
                </a:ext>
              </a:extLst>
            </p:cNvPr>
            <p:cNvSpPr txBox="1"/>
            <p:nvPr/>
          </p:nvSpPr>
          <p:spPr>
            <a:xfrm>
              <a:off x="3027385" y="653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B5197C2-9D05-4469-84FF-09FA9BCCDDFB}"/>
              </a:ext>
            </a:extLst>
          </p:cNvPr>
          <p:cNvGrpSpPr/>
          <p:nvPr/>
        </p:nvGrpSpPr>
        <p:grpSpPr>
          <a:xfrm>
            <a:off x="943879" y="1506443"/>
            <a:ext cx="10304243" cy="4377352"/>
            <a:chOff x="722581" y="1506443"/>
            <a:chExt cx="10304243" cy="437735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96039A29-448A-411F-9571-6B6831D2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81" y="1506443"/>
              <a:ext cx="4867275" cy="4333875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6E1045D5-603D-4B0F-8139-65266E6D7ADC}"/>
                </a:ext>
              </a:extLst>
            </p:cNvPr>
            <p:cNvGrpSpPr/>
            <p:nvPr/>
          </p:nvGrpSpPr>
          <p:grpSpPr>
            <a:xfrm>
              <a:off x="6096000" y="1525493"/>
              <a:ext cx="4930824" cy="4358302"/>
              <a:chOff x="6411548" y="1658843"/>
              <a:chExt cx="4930824" cy="4358302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4D976E58-782E-4E56-BD48-CD10B6294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3246" y="2226195"/>
                <a:ext cx="4695825" cy="3790950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xmlns="" id="{53DA6655-6C79-431D-B426-D6FCBD27E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1548" y="1658843"/>
                <a:ext cx="4930824" cy="771838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52AD1E96-2273-4B47-A119-86258E988B7C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6336DB17-CC3E-4C46-BB25-2685480B7F02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A59C72B1-29D3-48D9-AF38-739058E67AE4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89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61CD319-3934-4E58-B7A8-BAC2B2F63137}"/>
              </a:ext>
            </a:extLst>
          </p:cNvPr>
          <p:cNvSpPr txBox="1"/>
          <p:nvPr/>
        </p:nvSpPr>
        <p:spPr>
          <a:xfrm>
            <a:off x="625111" y="653839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Main Variables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8081875-A889-4BD3-8DEF-7684877A8B85}"/>
              </a:ext>
            </a:extLst>
          </p:cNvPr>
          <p:cNvSpPr txBox="1"/>
          <p:nvPr/>
        </p:nvSpPr>
        <p:spPr>
          <a:xfrm>
            <a:off x="622119" y="653839"/>
            <a:ext cx="339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Timeline of Research Design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5B317B-7A27-461D-A489-778657807987}"/>
              </a:ext>
            </a:extLst>
          </p:cNvPr>
          <p:cNvGrpSpPr/>
          <p:nvPr/>
        </p:nvGrpSpPr>
        <p:grpSpPr>
          <a:xfrm>
            <a:off x="467346" y="701464"/>
            <a:ext cx="4334010" cy="369332"/>
            <a:chOff x="467345" y="653839"/>
            <a:chExt cx="5304805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5B7E11B-2287-40F5-AFCC-182C45C37639}"/>
                </a:ext>
              </a:extLst>
            </p:cNvPr>
            <p:cNvSpPr/>
            <p:nvPr/>
          </p:nvSpPr>
          <p:spPr>
            <a:xfrm>
              <a:off x="467345" y="667034"/>
              <a:ext cx="530480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Measure topic-specific political risk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17C6452-E22E-42A5-B962-1E3002FBC1FD}"/>
                </a:ext>
              </a:extLst>
            </p:cNvPr>
            <p:cNvSpPr txBox="1"/>
            <p:nvPr/>
          </p:nvSpPr>
          <p:spPr>
            <a:xfrm>
              <a:off x="3027385" y="653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45C5F9B-57F3-46DE-9FBF-A814BC0B2B60}"/>
              </a:ext>
            </a:extLst>
          </p:cNvPr>
          <p:cNvGrpSpPr/>
          <p:nvPr/>
        </p:nvGrpSpPr>
        <p:grpSpPr>
          <a:xfrm>
            <a:off x="2260972" y="1190653"/>
            <a:ext cx="7670057" cy="5392190"/>
            <a:chOff x="1359643" y="1190653"/>
            <a:chExt cx="7670057" cy="53921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2AEDA0D7-1545-42FD-8A5D-430A83243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300" y="1190653"/>
              <a:ext cx="5867400" cy="5392190"/>
            </a:xfrm>
            <a:prstGeom prst="rect">
              <a:avLst/>
            </a:prstGeom>
          </p:spPr>
        </p:pic>
        <p:sp>
          <p:nvSpPr>
            <p:cNvPr id="33" name="왼쪽 중괄호 32">
              <a:extLst>
                <a:ext uri="{FF2B5EF4-FFF2-40B4-BE49-F238E27FC236}">
                  <a16:creationId xmlns:a16="http://schemas.microsoft.com/office/drawing/2014/main" xmlns="" id="{F291D401-4B95-4E6D-A2E7-42B1838D3F4F}"/>
                </a:ext>
              </a:extLst>
            </p:cNvPr>
            <p:cNvSpPr/>
            <p:nvPr/>
          </p:nvSpPr>
          <p:spPr>
            <a:xfrm>
              <a:off x="2895600" y="1429381"/>
              <a:ext cx="266700" cy="4956179"/>
            </a:xfrm>
            <a:prstGeom prst="leftBrace">
              <a:avLst>
                <a:gd name="adj1" fmla="val 49597"/>
                <a:gd name="adj2" fmla="val 50389"/>
              </a:avLst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EA458A1-BA7B-4361-8FD6-0C39F5D13EC7}"/>
                </a:ext>
              </a:extLst>
            </p:cNvPr>
            <p:cNvSpPr txBox="1"/>
            <p:nvPr/>
          </p:nvSpPr>
          <p:spPr>
            <a:xfrm>
              <a:off x="1359643" y="3584304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80 topics</a:t>
              </a:r>
            </a:p>
            <a:p>
              <a:r>
                <a:rPr lang="ko-KR" altLang="en-US" dirty="0"/>
                <a:t>→ </a:t>
              </a:r>
              <a:r>
                <a:rPr lang="en-US" altLang="ko-KR" dirty="0"/>
                <a:t>8 topics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D6F76E99-D965-4CD9-83C4-5239DC5BBDEB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910842AD-4D13-471C-9724-1FE6F0D26C53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D2D7E3C-CFE9-41BD-A095-2B2320C56183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64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4. RESEARCH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RESULTS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12398" y="300746"/>
            <a:ext cx="198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Res. Design and Results</a:t>
            </a:r>
            <a:endParaRPr lang="ko-KR" altLang="en-US" sz="120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61CD319-3934-4E58-B7A8-BAC2B2F63137}"/>
              </a:ext>
            </a:extLst>
          </p:cNvPr>
          <p:cNvSpPr txBox="1"/>
          <p:nvPr/>
        </p:nvSpPr>
        <p:spPr>
          <a:xfrm>
            <a:off x="625111" y="653839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Main Variables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8081875-A889-4BD3-8DEF-7684877A8B85}"/>
              </a:ext>
            </a:extLst>
          </p:cNvPr>
          <p:cNvSpPr txBox="1"/>
          <p:nvPr/>
        </p:nvSpPr>
        <p:spPr>
          <a:xfrm>
            <a:off x="622119" y="653839"/>
            <a:ext cx="339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Timeline of Research Design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9B5B317B-7A27-461D-A489-778657807987}"/>
              </a:ext>
            </a:extLst>
          </p:cNvPr>
          <p:cNvGrpSpPr/>
          <p:nvPr/>
        </p:nvGrpSpPr>
        <p:grpSpPr>
          <a:xfrm>
            <a:off x="467346" y="701464"/>
            <a:ext cx="4334010" cy="369332"/>
            <a:chOff x="467345" y="653839"/>
            <a:chExt cx="5304805" cy="36933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A5B7E11B-2287-40F5-AFCC-182C45C37639}"/>
                </a:ext>
              </a:extLst>
            </p:cNvPr>
            <p:cNvSpPr/>
            <p:nvPr/>
          </p:nvSpPr>
          <p:spPr>
            <a:xfrm>
              <a:off x="467345" y="667034"/>
              <a:ext cx="530480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Measure topic-specific political risk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917C6452-E22E-42A5-B962-1E3002FBC1FD}"/>
                </a:ext>
              </a:extLst>
            </p:cNvPr>
            <p:cNvSpPr txBox="1"/>
            <p:nvPr/>
          </p:nvSpPr>
          <p:spPr>
            <a:xfrm>
              <a:off x="3027385" y="653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382139D-4ACE-4CF1-BFB6-20C71F47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217099"/>
            <a:ext cx="10829925" cy="8096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40C7421-F424-4403-A45A-A12D0EFACA20}"/>
              </a:ext>
            </a:extLst>
          </p:cNvPr>
          <p:cNvSpPr txBox="1"/>
          <p:nvPr/>
        </p:nvSpPr>
        <p:spPr>
          <a:xfrm>
            <a:off x="568779" y="146901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642A9C1-9174-4F03-BBAD-07C71229D28A}"/>
              </a:ext>
            </a:extLst>
          </p:cNvPr>
          <p:cNvGrpSpPr/>
          <p:nvPr/>
        </p:nvGrpSpPr>
        <p:grpSpPr>
          <a:xfrm>
            <a:off x="2247900" y="1978524"/>
            <a:ext cx="7696200" cy="4472050"/>
            <a:chOff x="2321783" y="2139256"/>
            <a:chExt cx="7696200" cy="44720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37FA0C86-7B9F-4F11-88A0-B9097CE3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783" y="2139256"/>
              <a:ext cx="7696200" cy="447205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417A2C69-2F9C-4519-ABD2-B2EF27396945}"/>
                </a:ext>
              </a:extLst>
            </p:cNvPr>
            <p:cNvSpPr/>
            <p:nvPr/>
          </p:nvSpPr>
          <p:spPr>
            <a:xfrm>
              <a:off x="2461260" y="3215640"/>
              <a:ext cx="7459980" cy="21336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758DC07-42F0-41C0-8C58-C630B7392890}"/>
              </a:ext>
            </a:extLst>
          </p:cNvPr>
          <p:cNvSpPr/>
          <p:nvPr/>
        </p:nvSpPr>
        <p:spPr>
          <a:xfrm>
            <a:off x="1973580" y="5670896"/>
            <a:ext cx="8900160" cy="83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DD9F920-5DEC-4EA5-AFF5-D45FD071058B}"/>
              </a:ext>
            </a:extLst>
          </p:cNvPr>
          <p:cNvSpPr txBox="1"/>
          <p:nvPr/>
        </p:nvSpPr>
        <p:spPr>
          <a:xfrm>
            <a:off x="1521443" y="5676042"/>
            <a:ext cx="914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The within firm-and-topic variation of our topic-based measure has </a:t>
            </a:r>
            <a:r>
              <a:rPr lang="en-US" altLang="ko-KR" b="1" dirty="0"/>
              <a:t>economic content</a:t>
            </a:r>
            <a:r>
              <a:rPr lang="en-US" altLang="ko-KR" dirty="0"/>
              <a:t>, finding that firms </a:t>
            </a:r>
            <a:r>
              <a:rPr lang="en-US" altLang="ko-KR" b="1" dirty="0"/>
              <a:t>actively manage political risk </a:t>
            </a:r>
            <a:r>
              <a:rPr lang="en-US" altLang="ko-KR" dirty="0"/>
              <a:t>by lobbying on the political topics they are most concerned about.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C4C492-549F-43CB-8A6B-19CA0E41B1B9}"/>
              </a:ext>
            </a:extLst>
          </p:cNvPr>
          <p:cNvSpPr txBox="1"/>
          <p:nvPr/>
        </p:nvSpPr>
        <p:spPr>
          <a:xfrm>
            <a:off x="11425237" y="143724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(7)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08DD7BC5-ABF7-4952-A95B-1018D25D92C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595F58C6-126D-42EB-A4D5-975C72E6F463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2136F4CA-ACC5-4BEE-AD68-45E0C257FBB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7667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921B5E9-9B06-42C5-9936-3730C0734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68792" y="-2"/>
            <a:ext cx="2423208" cy="288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582BCDB-40A6-4295-B4A5-4E32F68A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36880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98ECE5-85CB-409A-8E4B-20D68E0BBB0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-9979"/>
            <a:ext cx="2685143" cy="288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F2B4F7B-04E3-4325-B8FD-CF67F71E13B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-2"/>
            <a:ext cx="2714849" cy="28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4BA8140-60B3-463B-90BB-18E931557B3F}"/>
              </a:ext>
            </a:extLst>
          </p:cNvPr>
          <p:cNvSpPr/>
          <p:nvPr/>
        </p:nvSpPr>
        <p:spPr>
          <a:xfrm>
            <a:off x="-1" y="2870473"/>
            <a:ext cx="12192000" cy="14859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Arial Black" panose="020B0A04020102020204" pitchFamily="34" charset="0"/>
              </a:rPr>
              <a:t>5. Conclusion</a:t>
            </a:r>
            <a:endParaRPr lang="ko-KR" altLang="en-US" sz="4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13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F926E3-3D8B-4229-8119-BE76EFB92164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8554F1-7B28-4F67-8635-422D26958546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5. CONCLUSION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8BF08C40-4775-49C7-A1DA-4B95AC1684B9}"/>
              </a:ext>
            </a:extLst>
          </p:cNvPr>
          <p:cNvSpPr/>
          <p:nvPr/>
        </p:nvSpPr>
        <p:spPr>
          <a:xfrm>
            <a:off x="2573594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2BBBE4-E458-41B1-B02A-2712780EC530}"/>
              </a:ext>
            </a:extLst>
          </p:cNvPr>
          <p:cNvSpPr txBox="1"/>
          <p:nvPr/>
        </p:nvSpPr>
        <p:spPr>
          <a:xfrm>
            <a:off x="2577833" y="300746"/>
            <a:ext cx="2223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Main Findings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xmlns="" id="{13934596-916A-4CC9-ADC2-79767776D700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024A14D-15E7-4087-B4AC-1DA066801643}"/>
              </a:ext>
            </a:extLst>
          </p:cNvPr>
          <p:cNvSpPr txBox="1"/>
          <p:nvPr/>
        </p:nvSpPr>
        <p:spPr>
          <a:xfrm>
            <a:off x="7566098" y="300746"/>
            <a:ext cx="1872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Res. Design and Results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EBFF0263-2B34-4FA0-868C-D815CB7CB34B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91B447-C89C-41A1-A88C-9EE5C0D0905B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Conclusion</a:t>
            </a:r>
            <a:endParaRPr lang="ko-KR" altLang="en-US" sz="12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6D124E16-0A5F-4C40-9ED7-94736955CAFC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E4BA6E2-554C-42D2-B2CA-7BD0172D7BA3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Sample and Variables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8C0C57E-027C-4729-91FE-571D9CF75865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DA4749D-1523-41CE-A9F0-7808A4B4783A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</a:t>
            </a:r>
            <a:endParaRPr lang="ko-KR" altLang="en-US" sz="1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08DD7BC5-ABF7-4952-A95B-1018D25D92C9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595F58C6-126D-42EB-A4D5-975C72E6F463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2136F4CA-ACC5-4BEE-AD68-45E0C257FBBD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9EC6A9-84AA-4481-BF6F-547F209CD4D9}"/>
              </a:ext>
            </a:extLst>
          </p:cNvPr>
          <p:cNvSpPr txBox="1"/>
          <p:nvPr/>
        </p:nvSpPr>
        <p:spPr>
          <a:xfrm>
            <a:off x="676275" y="1190088"/>
            <a:ext cx="1097804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authors adapt a </a:t>
            </a:r>
            <a:r>
              <a:rPr lang="en-US" altLang="ko-KR" b="1" dirty="0"/>
              <a:t>simple pattern-based sequence classification method</a:t>
            </a:r>
            <a:r>
              <a:rPr lang="en-US" altLang="ko-KR" dirty="0"/>
              <a:t> to construct a new measure of political risk faced by individual firms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results corroborate that the measure </a:t>
            </a:r>
            <a:r>
              <a:rPr lang="en-US" altLang="ko-KR" b="1" dirty="0"/>
              <a:t>indeed reflects </a:t>
            </a:r>
            <a:r>
              <a:rPr lang="en-US" altLang="ko-KR" dirty="0"/>
              <a:t>meaningful firm-level variation in exposure to political risk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authors find that a surprisingly large share of the variation in political risk appears to play out </a:t>
            </a:r>
            <a:r>
              <a:rPr lang="en-US" altLang="ko-KR" b="1" dirty="0"/>
              <a:t>at the firm level</a:t>
            </a:r>
            <a:r>
              <a:rPr lang="en-US" altLang="ko-KR" dirty="0"/>
              <a:t>, rather than the level of the sector or the economy as a whole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economic impact of political risk is </a:t>
            </a:r>
            <a:r>
              <a:rPr lang="en-US" altLang="ko-KR" b="1" dirty="0"/>
              <a:t>not well described </a:t>
            </a:r>
            <a:r>
              <a:rPr lang="en-US" altLang="ko-KR" dirty="0"/>
              <a:t>by conventional models in which individual firms have relatively stable exposures to aggregate political risk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main conclusion is that the effectiveness of political decision-making may affect the economy, not only by affecting aggregate political risk but also by creating </a:t>
            </a:r>
            <a:r>
              <a:rPr lang="en-US" altLang="ko-KR" b="1" dirty="0"/>
              <a:t>idiosyncratic political risk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The authors generate </a:t>
            </a:r>
            <a:r>
              <a:rPr lang="en-US" altLang="ko-KR" b="1" dirty="0"/>
              <a:t>additional measures </a:t>
            </a:r>
            <a:r>
              <a:rPr lang="en-US" altLang="ko-KR" dirty="0"/>
              <a:t>of overall risk, nonpolitical risk, corresponding measures of political and nonpolitical sentiment, as well as additional measures of political risks associated with eight specific political topics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B474D1AE-A8FC-4B20-9AC4-FB178FA38855}"/>
              </a:ext>
            </a:extLst>
          </p:cNvPr>
          <p:cNvGrpSpPr/>
          <p:nvPr/>
        </p:nvGrpSpPr>
        <p:grpSpPr>
          <a:xfrm>
            <a:off x="467346" y="701464"/>
            <a:ext cx="4334010" cy="369332"/>
            <a:chOff x="467345" y="653839"/>
            <a:chExt cx="5304805" cy="36933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8122964E-F753-48B3-AF6F-9FCCECCA1F14}"/>
                </a:ext>
              </a:extLst>
            </p:cNvPr>
            <p:cNvSpPr/>
            <p:nvPr/>
          </p:nvSpPr>
          <p:spPr>
            <a:xfrm>
              <a:off x="467345" y="667034"/>
              <a:ext cx="5304805" cy="34294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Conclusion</a:t>
              </a:r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CCE10F81-B27B-4982-9AD7-3784B24FD929}"/>
                </a:ext>
              </a:extLst>
            </p:cNvPr>
            <p:cNvSpPr txBox="1"/>
            <p:nvPr/>
          </p:nvSpPr>
          <p:spPr>
            <a:xfrm>
              <a:off x="3027385" y="653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3091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8A5CCD4C-ED32-47AE-9E7C-5474B8394020}"/>
              </a:ext>
            </a:extLst>
          </p:cNvPr>
          <p:cNvGrpSpPr/>
          <p:nvPr/>
        </p:nvGrpSpPr>
        <p:grpSpPr>
          <a:xfrm>
            <a:off x="885825" y="2875002"/>
            <a:ext cx="10420351" cy="1107996"/>
            <a:chOff x="885825" y="2875002"/>
            <a:chExt cx="10420351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46C0BA7-A242-4659-8267-DB8324562F94}"/>
                </a:ext>
              </a:extLst>
            </p:cNvPr>
            <p:cNvSpPr txBox="1"/>
            <p:nvPr/>
          </p:nvSpPr>
          <p:spPr>
            <a:xfrm>
              <a:off x="2497900" y="2875002"/>
              <a:ext cx="719620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/>
                <a:t>End of Document</a:t>
              </a:r>
              <a:endParaRPr lang="ko-KR" altLang="en-US" sz="6600" b="1" dirty="0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xmlns="" id="{BEB67C39-0FD4-4B35-A13B-C756D937B52F}"/>
                </a:ext>
              </a:extLst>
            </p:cNvPr>
            <p:cNvSpPr/>
            <p:nvPr/>
          </p:nvSpPr>
          <p:spPr>
            <a:xfrm>
              <a:off x="885825" y="3286125"/>
              <a:ext cx="1428750" cy="28575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791A51B9-C9A5-43BD-A1EF-F2308770766C}"/>
                </a:ext>
              </a:extLst>
            </p:cNvPr>
            <p:cNvSpPr/>
            <p:nvPr/>
          </p:nvSpPr>
          <p:spPr>
            <a:xfrm>
              <a:off x="9877426" y="3286125"/>
              <a:ext cx="1428750" cy="28575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269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D8B9E35-A26A-4521-8200-A717F20F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2" y="1239060"/>
            <a:ext cx="3024426" cy="40513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94EA63D5-89F3-430D-BF8E-B876BA9C4659}"/>
              </a:ext>
            </a:extLst>
          </p:cNvPr>
          <p:cNvSpPr/>
          <p:nvPr/>
        </p:nvSpPr>
        <p:spPr>
          <a:xfrm>
            <a:off x="271606" y="5290360"/>
            <a:ext cx="3226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Bianco,William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T., and David T. Canon,</a:t>
            </a:r>
          </a:p>
          <a:p>
            <a:pPr algn="ctr"/>
            <a:r>
              <a:rPr lang="en-US" altLang="ko-K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American Politics Today 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(Third Essentials Edition, 2013)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35EE7C-1FC7-419B-92C6-813439E5CAC0}"/>
              </a:ext>
            </a:extLst>
          </p:cNvPr>
          <p:cNvSpPr/>
          <p:nvPr/>
        </p:nvSpPr>
        <p:spPr>
          <a:xfrm>
            <a:off x="4019185" y="1278360"/>
            <a:ext cx="7829550" cy="608790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E36B9FBA-0A04-4D44-938C-41C14621BC8A}"/>
              </a:ext>
            </a:extLst>
          </p:cNvPr>
          <p:cNvSpPr/>
          <p:nvPr/>
        </p:nvSpPr>
        <p:spPr>
          <a:xfrm>
            <a:off x="3560334" y="1418925"/>
            <a:ext cx="320040" cy="32766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F8950EA-5DBC-4E79-BC1A-2792C896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185" y="2537312"/>
            <a:ext cx="2915420" cy="365204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4C46B1B-B6D3-49EA-89C3-8C4EE1D046B3}"/>
              </a:ext>
            </a:extLst>
          </p:cNvPr>
          <p:cNvSpPr/>
          <p:nvPr/>
        </p:nvSpPr>
        <p:spPr>
          <a:xfrm>
            <a:off x="7212000" y="3264710"/>
            <a:ext cx="44950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Elections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voters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fellow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citizens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enact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budgets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senior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bureaucrats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federal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judges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71D663D-B981-4047-9CD5-AE401BCE339A}"/>
              </a:ext>
            </a:extLst>
          </p:cNvPr>
          <p:cNvSpPr/>
          <p:nvPr/>
        </p:nvSpPr>
        <p:spPr>
          <a:xfrm>
            <a:off x="9657663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301D25A8-5294-4787-966A-5E5405FB3217}"/>
              </a:ext>
            </a:extLst>
          </p:cNvPr>
          <p:cNvSpPr/>
          <p:nvPr/>
        </p:nvSpPr>
        <p:spPr>
          <a:xfrm>
            <a:off x="9794287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343C33D1-6C0E-4704-8CA9-D847D89274EC}"/>
              </a:ext>
            </a:extLst>
          </p:cNvPr>
          <p:cNvSpPr/>
          <p:nvPr/>
        </p:nvSpPr>
        <p:spPr>
          <a:xfrm>
            <a:off x="9930912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1AF5CE4-6DCA-4CC7-B793-B8F4754B81D2}"/>
              </a:ext>
            </a:extLst>
          </p:cNvPr>
          <p:cNvSpPr/>
          <p:nvPr/>
        </p:nvSpPr>
        <p:spPr>
          <a:xfrm>
            <a:off x="4234760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CE0089-7CCB-4C3C-BD83-124F7082393E}"/>
              </a:ext>
            </a:extLst>
          </p:cNvPr>
          <p:cNvSpPr txBox="1"/>
          <p:nvPr/>
        </p:nvSpPr>
        <p:spPr>
          <a:xfrm>
            <a:off x="4292559" y="1444256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elections allow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F8E95112-ED81-4D09-9E3C-3D4D65C64BCA}"/>
              </a:ext>
            </a:extLst>
          </p:cNvPr>
          <p:cNvSpPr/>
          <p:nvPr/>
        </p:nvSpPr>
        <p:spPr>
          <a:xfrm>
            <a:off x="5863896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8AC991-9658-4716-BB73-1AE3260DD034}"/>
              </a:ext>
            </a:extLst>
          </p:cNvPr>
          <p:cNvSpPr txBox="1"/>
          <p:nvPr/>
        </p:nvSpPr>
        <p:spPr>
          <a:xfrm>
            <a:off x="6027943" y="1444256"/>
            <a:ext cx="1111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allow voters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CDD25A71-AF6B-4815-B9EF-3C2FC1E9C153}"/>
              </a:ext>
            </a:extLst>
          </p:cNvPr>
          <p:cNvSpPr/>
          <p:nvPr/>
        </p:nvSpPr>
        <p:spPr>
          <a:xfrm>
            <a:off x="8028527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CC6D349-7245-473F-A10B-AAE67AB3828A}"/>
              </a:ext>
            </a:extLst>
          </p:cNvPr>
          <p:cNvSpPr txBox="1"/>
          <p:nvPr/>
        </p:nvSpPr>
        <p:spPr>
          <a:xfrm>
            <a:off x="8292313" y="1444256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0D03EF0-E06E-494E-A006-678230910FCB}"/>
              </a:ext>
            </a:extLst>
          </p:cNvPr>
          <p:cNvSpPr/>
          <p:nvPr/>
        </p:nvSpPr>
        <p:spPr>
          <a:xfrm>
            <a:off x="10193160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9E2516E-107E-41DA-A74D-2C287E10F3A8}"/>
              </a:ext>
            </a:extLst>
          </p:cNvPr>
          <p:cNvSpPr txBox="1"/>
          <p:nvPr/>
        </p:nvSpPr>
        <p:spPr>
          <a:xfrm>
            <a:off x="10277409" y="144425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federal judges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566D7B6-483D-4F07-9438-2E1D57AE5698}"/>
              </a:ext>
            </a:extLst>
          </p:cNvPr>
          <p:cNvSpPr/>
          <p:nvPr/>
        </p:nvSpPr>
        <p:spPr>
          <a:xfrm>
            <a:off x="7493032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545A795-6DA2-4CF9-8566-0322C9A4EB6C}"/>
              </a:ext>
            </a:extLst>
          </p:cNvPr>
          <p:cNvSpPr/>
          <p:nvPr/>
        </p:nvSpPr>
        <p:spPr>
          <a:xfrm>
            <a:off x="7629656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45D446E-2E71-457D-B522-02B9CB8B6CFE}"/>
              </a:ext>
            </a:extLst>
          </p:cNvPr>
          <p:cNvSpPr/>
          <p:nvPr/>
        </p:nvSpPr>
        <p:spPr>
          <a:xfrm>
            <a:off x="7766281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267EFB74-7271-46BE-9E78-CA4D7D69D811}"/>
              </a:ext>
            </a:extLst>
          </p:cNvPr>
          <p:cNvSpPr txBox="1"/>
          <p:nvPr/>
        </p:nvSpPr>
        <p:spPr>
          <a:xfrm>
            <a:off x="4914054" y="877091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American</a:t>
            </a:r>
            <a:r>
              <a:rPr lang="ko-KR" altLang="en-US" b="1" i="1" dirty="0"/>
              <a:t> </a:t>
            </a:r>
            <a:r>
              <a:rPr lang="en-US" altLang="ko-KR" b="1" i="1" dirty="0"/>
              <a:t>Politics</a:t>
            </a:r>
            <a:r>
              <a:rPr lang="ko-KR" altLang="en-US" b="1" i="1" dirty="0"/>
              <a:t> </a:t>
            </a:r>
            <a:r>
              <a:rPr lang="en-US" altLang="ko-KR" b="1" i="1" dirty="0"/>
              <a:t>Today (2013) </a:t>
            </a:r>
            <a:r>
              <a:rPr lang="en-US" altLang="ko-KR" b="1" dirty="0"/>
              <a:t>: initial political library</a:t>
            </a:r>
            <a:endParaRPr lang="ko-KR" altLang="en-US" b="1" dirty="0"/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D65DBDB3-7447-43E3-B4F2-EDED8D766BD9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xmlns="" id="{81F3AD74-A961-4208-BF75-4CECF4AB65F2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C85062FE-D553-410D-9631-8A3427A2CAA8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xmlns="" id="{FF28250C-E43A-4808-93A5-21C5AF0D7AAB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03ADB771-FD1B-4B72-864C-98A65492C18B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xmlns="" id="{DBFACCC9-B634-4055-9B6C-0E5583E0611F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29AA0D06-EB38-4C6D-B247-E9C564A1372D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xmlns="" id="{0871458E-9519-47B1-885F-98ABF28490A6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7D6603F3-EF18-4B7C-B752-D4A3DF1BD1AF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xmlns="" id="{0EF8F48A-50E3-4D6B-8C94-A1B11B948D47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D976074B-307D-4F23-8AA6-C2FF308D0B25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4743A1D-F8E3-43E3-98CF-A47B08F29281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283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28FE09-F717-45A5-92C8-0B109E462E7C}"/>
              </a:ext>
            </a:extLst>
          </p:cNvPr>
          <p:cNvSpPr txBox="1"/>
          <p:nvPr/>
        </p:nvSpPr>
        <p:spPr>
          <a:xfrm>
            <a:off x="4914054" y="877091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American</a:t>
            </a:r>
            <a:r>
              <a:rPr lang="ko-KR" altLang="en-US" b="1" i="1" dirty="0"/>
              <a:t> </a:t>
            </a:r>
            <a:r>
              <a:rPr lang="en-US" altLang="ko-KR" b="1" i="1" dirty="0"/>
              <a:t>Politics</a:t>
            </a:r>
            <a:r>
              <a:rPr lang="ko-KR" altLang="en-US" b="1" i="1" dirty="0"/>
              <a:t> </a:t>
            </a:r>
            <a:r>
              <a:rPr lang="en-US" altLang="ko-KR" b="1" i="1" dirty="0"/>
              <a:t>Today (2013) </a:t>
            </a:r>
            <a:r>
              <a:rPr lang="en-US" altLang="ko-KR" b="1" dirty="0"/>
              <a:t>: initial political library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A0CFC3E-3250-42BA-99B3-C9C437F7F846}"/>
              </a:ext>
            </a:extLst>
          </p:cNvPr>
          <p:cNvSpPr/>
          <p:nvPr/>
        </p:nvSpPr>
        <p:spPr>
          <a:xfrm>
            <a:off x="214508" y="4039652"/>
            <a:ext cx="3116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Libby, Robert, Patricia A. Libby, and Daniel G. Short,</a:t>
            </a:r>
          </a:p>
          <a:p>
            <a:pPr algn="ctr"/>
            <a:r>
              <a:rPr lang="en-US" altLang="ko-KR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Accounting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(Seventh Edition, 2011)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xmlns="" id="{32391F0E-7287-4E01-959B-2E777F8FB553}"/>
              </a:ext>
            </a:extLst>
          </p:cNvPr>
          <p:cNvSpPr/>
          <p:nvPr/>
        </p:nvSpPr>
        <p:spPr>
          <a:xfrm>
            <a:off x="3560334" y="3275456"/>
            <a:ext cx="320040" cy="32766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29A8491-1E42-4A0B-BFE9-A4D50C9DCB4C}"/>
              </a:ext>
            </a:extLst>
          </p:cNvPr>
          <p:cNvSpPr txBox="1"/>
          <p:nvPr/>
        </p:nvSpPr>
        <p:spPr>
          <a:xfrm>
            <a:off x="5179094" y="2707110"/>
            <a:ext cx="557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Financial Accounting (2011) </a:t>
            </a:r>
            <a:r>
              <a:rPr lang="en-US" altLang="ko-KR" b="1" dirty="0"/>
              <a:t>: non-political library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161C8DA-540C-4F20-AC56-ED40E476C6FC}"/>
              </a:ext>
            </a:extLst>
          </p:cNvPr>
          <p:cNvSpPr/>
          <p:nvPr/>
        </p:nvSpPr>
        <p:spPr>
          <a:xfrm>
            <a:off x="4049665" y="3108379"/>
            <a:ext cx="7829550" cy="608790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80BD59D4-878E-42C6-BB67-A96FF79CDF2B}"/>
              </a:ext>
            </a:extLst>
          </p:cNvPr>
          <p:cNvSpPr/>
          <p:nvPr/>
        </p:nvSpPr>
        <p:spPr>
          <a:xfrm>
            <a:off x="9688143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150503A-B579-45F8-B96B-0F92306CFB51}"/>
              </a:ext>
            </a:extLst>
          </p:cNvPr>
          <p:cNvSpPr/>
          <p:nvPr/>
        </p:nvSpPr>
        <p:spPr>
          <a:xfrm>
            <a:off x="9824767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EB53B35-EB75-4F53-A312-D03532645F63}"/>
              </a:ext>
            </a:extLst>
          </p:cNvPr>
          <p:cNvSpPr/>
          <p:nvPr/>
        </p:nvSpPr>
        <p:spPr>
          <a:xfrm>
            <a:off x="9961392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9CECB86E-F102-4BA0-8A32-F34C8EEF9A5C}"/>
              </a:ext>
            </a:extLst>
          </p:cNvPr>
          <p:cNvSpPr/>
          <p:nvPr/>
        </p:nvSpPr>
        <p:spPr>
          <a:xfrm>
            <a:off x="4265240" y="3282291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941CD86-2D4C-430C-AFD7-68594BE86EED}"/>
              </a:ext>
            </a:extLst>
          </p:cNvPr>
          <p:cNvSpPr txBox="1"/>
          <p:nvPr/>
        </p:nvSpPr>
        <p:spPr>
          <a:xfrm>
            <a:off x="4529029" y="3274275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xmlns="" id="{8DAFFF3B-F2EA-4780-A915-4A845A556C78}"/>
              </a:ext>
            </a:extLst>
          </p:cNvPr>
          <p:cNvSpPr/>
          <p:nvPr/>
        </p:nvSpPr>
        <p:spPr>
          <a:xfrm>
            <a:off x="5894376" y="3282291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D770EC-86F8-49AA-8AD4-3227A34B1097}"/>
              </a:ext>
            </a:extLst>
          </p:cNvPr>
          <p:cNvSpPr txBox="1"/>
          <p:nvPr/>
        </p:nvSpPr>
        <p:spPr>
          <a:xfrm>
            <a:off x="6200641" y="3274275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power of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CA828877-F771-46FF-B75C-F6892012447D}"/>
              </a:ext>
            </a:extLst>
          </p:cNvPr>
          <p:cNvSpPr/>
          <p:nvPr/>
        </p:nvSpPr>
        <p:spPr>
          <a:xfrm>
            <a:off x="8059007" y="3282291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AD33683-A52C-486D-B05E-C5D46AA8CEBE}"/>
              </a:ext>
            </a:extLst>
          </p:cNvPr>
          <p:cNvSpPr txBox="1"/>
          <p:nvPr/>
        </p:nvSpPr>
        <p:spPr>
          <a:xfrm>
            <a:off x="8238635" y="3274275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have earned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7271163C-DD3D-4E36-95FF-95A36F3526A5}"/>
              </a:ext>
            </a:extLst>
          </p:cNvPr>
          <p:cNvSpPr/>
          <p:nvPr/>
        </p:nvSpPr>
        <p:spPr>
          <a:xfrm>
            <a:off x="10223640" y="3282291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47F4FA2-5E9A-4910-AF0D-074C5D85339E}"/>
              </a:ext>
            </a:extLst>
          </p:cNvPr>
          <p:cNvSpPr txBox="1"/>
          <p:nvPr/>
        </p:nvSpPr>
        <p:spPr>
          <a:xfrm>
            <a:off x="10509066" y="3274275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start now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5C028846-B57A-42B5-A7B4-1C0A7E80A67B}"/>
              </a:ext>
            </a:extLst>
          </p:cNvPr>
          <p:cNvSpPr/>
          <p:nvPr/>
        </p:nvSpPr>
        <p:spPr>
          <a:xfrm>
            <a:off x="7523512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5DAE423D-45A2-44C9-87BA-347C79C7C376}"/>
              </a:ext>
            </a:extLst>
          </p:cNvPr>
          <p:cNvSpPr/>
          <p:nvPr/>
        </p:nvSpPr>
        <p:spPr>
          <a:xfrm>
            <a:off x="7660136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613F4F8F-3A66-4611-A85F-EA9024F32835}"/>
              </a:ext>
            </a:extLst>
          </p:cNvPr>
          <p:cNvSpPr/>
          <p:nvPr/>
        </p:nvSpPr>
        <p:spPr>
          <a:xfrm>
            <a:off x="7796761" y="3370427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2CF230E-D085-4827-A4AF-3FD0605B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0" y="877091"/>
            <a:ext cx="2428094" cy="3072196"/>
          </a:xfrm>
          <a:prstGeom prst="rect">
            <a:avLst/>
          </a:prstGeom>
          <a:ln w="28575">
            <a:solidFill>
              <a:srgbClr val="005394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5665AE4-C89A-4C30-88B4-6984FF98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0" y="4680835"/>
            <a:ext cx="3132206" cy="1876419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80B27254-1E65-4F72-92C5-36FDC922BE6F}"/>
              </a:ext>
            </a:extLst>
          </p:cNvPr>
          <p:cNvSpPr/>
          <p:nvPr/>
        </p:nvSpPr>
        <p:spPr>
          <a:xfrm>
            <a:off x="4019185" y="1278360"/>
            <a:ext cx="7829550" cy="608790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6C8693CF-FFBE-4876-8D0F-A24CF7739B5D}"/>
              </a:ext>
            </a:extLst>
          </p:cNvPr>
          <p:cNvSpPr/>
          <p:nvPr/>
        </p:nvSpPr>
        <p:spPr>
          <a:xfrm>
            <a:off x="9657663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0B471456-E360-48F8-8509-97548C64CBB3}"/>
              </a:ext>
            </a:extLst>
          </p:cNvPr>
          <p:cNvSpPr/>
          <p:nvPr/>
        </p:nvSpPr>
        <p:spPr>
          <a:xfrm>
            <a:off x="9794287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20D6189B-DF7B-4E00-B14C-17B12F6F9D93}"/>
              </a:ext>
            </a:extLst>
          </p:cNvPr>
          <p:cNvSpPr/>
          <p:nvPr/>
        </p:nvSpPr>
        <p:spPr>
          <a:xfrm>
            <a:off x="9930912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E4A534B6-52A8-479C-9CEB-2CA06CEE4E2C}"/>
              </a:ext>
            </a:extLst>
          </p:cNvPr>
          <p:cNvSpPr/>
          <p:nvPr/>
        </p:nvSpPr>
        <p:spPr>
          <a:xfrm>
            <a:off x="4234760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87AA54D4-3BF1-474A-8D82-D38DEBA63C99}"/>
              </a:ext>
            </a:extLst>
          </p:cNvPr>
          <p:cNvSpPr txBox="1"/>
          <p:nvPr/>
        </p:nvSpPr>
        <p:spPr>
          <a:xfrm>
            <a:off x="4292559" y="1444256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elections allow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xmlns="" id="{885B345D-606B-47ED-AA6D-374B8AC620A5}"/>
              </a:ext>
            </a:extLst>
          </p:cNvPr>
          <p:cNvSpPr/>
          <p:nvPr/>
        </p:nvSpPr>
        <p:spPr>
          <a:xfrm>
            <a:off x="5863896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043695A-1031-4BDF-992E-588A8706F173}"/>
              </a:ext>
            </a:extLst>
          </p:cNvPr>
          <p:cNvSpPr txBox="1"/>
          <p:nvPr/>
        </p:nvSpPr>
        <p:spPr>
          <a:xfrm>
            <a:off x="6027943" y="1444256"/>
            <a:ext cx="1111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allow voters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xmlns="" id="{D95FF37A-7452-459C-85D2-BAB7BC7E39C7}"/>
              </a:ext>
            </a:extLst>
          </p:cNvPr>
          <p:cNvSpPr/>
          <p:nvPr/>
        </p:nvSpPr>
        <p:spPr>
          <a:xfrm>
            <a:off x="8028527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9FAC3B8-BE5E-4CD8-82D5-24E49A129F80}"/>
              </a:ext>
            </a:extLst>
          </p:cNvPr>
          <p:cNvSpPr txBox="1"/>
          <p:nvPr/>
        </p:nvSpPr>
        <p:spPr>
          <a:xfrm>
            <a:off x="8292313" y="1444256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125D66AE-4073-443D-A07A-8088D5ED8B6A}"/>
              </a:ext>
            </a:extLst>
          </p:cNvPr>
          <p:cNvSpPr/>
          <p:nvPr/>
        </p:nvSpPr>
        <p:spPr>
          <a:xfrm>
            <a:off x="10193160" y="1452272"/>
            <a:ext cx="1440000" cy="2603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3BD737C9-8541-40D6-A08B-6E1AE90D5E24}"/>
              </a:ext>
            </a:extLst>
          </p:cNvPr>
          <p:cNvSpPr txBox="1"/>
          <p:nvPr/>
        </p:nvSpPr>
        <p:spPr>
          <a:xfrm>
            <a:off x="10277409" y="144425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federal judges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13031BF2-AE16-43BC-9A7E-114216B76FEE}"/>
              </a:ext>
            </a:extLst>
          </p:cNvPr>
          <p:cNvSpPr/>
          <p:nvPr/>
        </p:nvSpPr>
        <p:spPr>
          <a:xfrm>
            <a:off x="7493032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90ADA7D1-0E41-4958-B647-70918524ED7B}"/>
              </a:ext>
            </a:extLst>
          </p:cNvPr>
          <p:cNvSpPr/>
          <p:nvPr/>
        </p:nvSpPr>
        <p:spPr>
          <a:xfrm>
            <a:off x="7629656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7707EDF0-C331-4C01-8A12-8B04C825270B}"/>
              </a:ext>
            </a:extLst>
          </p:cNvPr>
          <p:cNvSpPr/>
          <p:nvPr/>
        </p:nvSpPr>
        <p:spPr>
          <a:xfrm>
            <a:off x="7766281" y="1540408"/>
            <a:ext cx="73110" cy="8469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11D318D6-C53A-4124-BFA8-96721CB55A2A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xmlns="" id="{6E9466F4-6BCE-4550-B200-87E08B8FD443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9B682D24-C6C4-4339-A659-631EB2591F1B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xmlns="" id="{BD6800A0-1BB4-4A8F-80E8-603AB7E41B58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AFD814D3-47E9-48F1-9A9E-16239D6F7022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110156D4-001A-46B8-89F7-B64A22739069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35882157-D8B3-44A2-90B0-3ADDA6FF6E25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xmlns="" id="{B7257524-5184-46FC-B8AB-9E9EA92A23B4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5109494F-2FBA-4758-9F65-57ACCE5D761D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CEE0A01C-98B6-43D1-8782-899979F28532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32FBB286-E1CF-4E9B-99BE-E53DA9B9475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6BE056CC-E499-43BB-B8A0-7384C6733748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73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35E5C9C-196C-49AE-A71A-D23FE726CB7A}"/>
              </a:ext>
            </a:extLst>
          </p:cNvPr>
          <p:cNvSpPr/>
          <p:nvPr/>
        </p:nvSpPr>
        <p:spPr>
          <a:xfrm>
            <a:off x="0" y="1"/>
            <a:ext cx="12192000" cy="48635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1F3A840-7BD1-4628-8BA3-57B747BA34AC}"/>
              </a:ext>
            </a:extLst>
          </p:cNvPr>
          <p:cNvSpPr txBox="1"/>
          <p:nvPr/>
        </p:nvSpPr>
        <p:spPr>
          <a:xfrm>
            <a:off x="-121920" y="-49203"/>
            <a:ext cx="1230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1. INTRODUCTION 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▶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ko-KR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A4135D29-787A-461F-A7DC-4607F3B64040}"/>
              </a:ext>
            </a:extLst>
          </p:cNvPr>
          <p:cNvSpPr/>
          <p:nvPr/>
        </p:nvSpPr>
        <p:spPr>
          <a:xfrm>
            <a:off x="167188" y="343387"/>
            <a:ext cx="2232000" cy="2249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0AF882EB-A06F-48D9-BD2F-EDE7FEE1DA9D}"/>
              </a:ext>
            </a:extLst>
          </p:cNvPr>
          <p:cNvSpPr txBox="1"/>
          <p:nvPr/>
        </p:nvSpPr>
        <p:spPr>
          <a:xfrm>
            <a:off x="162950" y="300746"/>
            <a:ext cx="2240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Introduction 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28FE09-F717-45A5-92C8-0B109E462E7C}"/>
              </a:ext>
            </a:extLst>
          </p:cNvPr>
          <p:cNvSpPr txBox="1"/>
          <p:nvPr/>
        </p:nvSpPr>
        <p:spPr>
          <a:xfrm>
            <a:off x="3662079" y="877091"/>
            <a:ext cx="610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American</a:t>
            </a:r>
            <a:r>
              <a:rPr lang="ko-KR" altLang="en-US" b="1" i="1" dirty="0"/>
              <a:t> </a:t>
            </a:r>
            <a:r>
              <a:rPr lang="en-US" altLang="ko-KR" b="1" i="1" dirty="0"/>
              <a:t>Politics</a:t>
            </a:r>
            <a:r>
              <a:rPr lang="ko-KR" altLang="en-US" b="1" i="1" dirty="0"/>
              <a:t> </a:t>
            </a:r>
            <a:r>
              <a:rPr lang="en-US" altLang="ko-KR" b="1" i="1" dirty="0"/>
              <a:t>Today (2013) </a:t>
            </a:r>
            <a:r>
              <a:rPr lang="en-US" altLang="ko-KR" b="1" dirty="0"/>
              <a:t>: initial political library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335EE7C-1FC7-419B-92C6-813439E5CAC0}"/>
              </a:ext>
            </a:extLst>
          </p:cNvPr>
          <p:cNvSpPr/>
          <p:nvPr/>
        </p:nvSpPr>
        <p:spPr>
          <a:xfrm>
            <a:off x="2797690" y="1526010"/>
            <a:ext cx="7829550" cy="60879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C71D663D-B981-4047-9CD5-AE401BCE339A}"/>
              </a:ext>
            </a:extLst>
          </p:cNvPr>
          <p:cNvSpPr/>
          <p:nvPr/>
        </p:nvSpPr>
        <p:spPr>
          <a:xfrm>
            <a:off x="8436168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301D25A8-5294-4787-966A-5E5405FB3217}"/>
              </a:ext>
            </a:extLst>
          </p:cNvPr>
          <p:cNvSpPr/>
          <p:nvPr/>
        </p:nvSpPr>
        <p:spPr>
          <a:xfrm>
            <a:off x="8572792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343C33D1-6C0E-4704-8CA9-D847D89274EC}"/>
              </a:ext>
            </a:extLst>
          </p:cNvPr>
          <p:cNvSpPr/>
          <p:nvPr/>
        </p:nvSpPr>
        <p:spPr>
          <a:xfrm>
            <a:off x="8709417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31AF5CE4-6DCA-4CC7-B793-B8F4754B81D2}"/>
              </a:ext>
            </a:extLst>
          </p:cNvPr>
          <p:cNvSpPr/>
          <p:nvPr/>
        </p:nvSpPr>
        <p:spPr>
          <a:xfrm>
            <a:off x="3013265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BCE0089-7CCB-4C3C-BD83-124F7082393E}"/>
              </a:ext>
            </a:extLst>
          </p:cNvPr>
          <p:cNvSpPr txBox="1"/>
          <p:nvPr/>
        </p:nvSpPr>
        <p:spPr>
          <a:xfrm>
            <a:off x="3071064" y="1691906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elections allow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F8E95112-ED81-4D09-9E3C-3D4D65C64BCA}"/>
              </a:ext>
            </a:extLst>
          </p:cNvPr>
          <p:cNvSpPr/>
          <p:nvPr/>
        </p:nvSpPr>
        <p:spPr>
          <a:xfrm>
            <a:off x="4642401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D8AC991-9658-4716-BB73-1AE3260DD034}"/>
              </a:ext>
            </a:extLst>
          </p:cNvPr>
          <p:cNvSpPr txBox="1"/>
          <p:nvPr/>
        </p:nvSpPr>
        <p:spPr>
          <a:xfrm>
            <a:off x="4806448" y="1691906"/>
            <a:ext cx="1111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allow voters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CDD25A71-AF6B-4815-B9EF-3C2FC1E9C153}"/>
              </a:ext>
            </a:extLst>
          </p:cNvPr>
          <p:cNvSpPr/>
          <p:nvPr/>
        </p:nvSpPr>
        <p:spPr>
          <a:xfrm>
            <a:off x="6807032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CC6D349-7245-473F-A10B-AAE67AB3828A}"/>
              </a:ext>
            </a:extLst>
          </p:cNvPr>
          <p:cNvSpPr txBox="1"/>
          <p:nvPr/>
        </p:nvSpPr>
        <p:spPr>
          <a:xfrm>
            <a:off x="7070818" y="1691906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0D03EF0-E06E-494E-A006-678230910FCB}"/>
              </a:ext>
            </a:extLst>
          </p:cNvPr>
          <p:cNvSpPr/>
          <p:nvPr/>
        </p:nvSpPr>
        <p:spPr>
          <a:xfrm>
            <a:off x="8971665" y="1699922"/>
            <a:ext cx="1440000" cy="2603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9E2516E-107E-41DA-A74D-2C287E10F3A8}"/>
              </a:ext>
            </a:extLst>
          </p:cNvPr>
          <p:cNvSpPr txBox="1"/>
          <p:nvPr/>
        </p:nvSpPr>
        <p:spPr>
          <a:xfrm>
            <a:off x="9055914" y="169190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federal judges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5566D7B6-483D-4F07-9438-2E1D57AE5698}"/>
              </a:ext>
            </a:extLst>
          </p:cNvPr>
          <p:cNvSpPr/>
          <p:nvPr/>
        </p:nvSpPr>
        <p:spPr>
          <a:xfrm>
            <a:off x="6271537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545A795-6DA2-4CF9-8566-0322C9A4EB6C}"/>
              </a:ext>
            </a:extLst>
          </p:cNvPr>
          <p:cNvSpPr/>
          <p:nvPr/>
        </p:nvSpPr>
        <p:spPr>
          <a:xfrm>
            <a:off x="6408161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E45D446E-2E71-457D-B522-02B9CB8B6CFE}"/>
              </a:ext>
            </a:extLst>
          </p:cNvPr>
          <p:cNvSpPr/>
          <p:nvPr/>
        </p:nvSpPr>
        <p:spPr>
          <a:xfrm>
            <a:off x="6544786" y="1788058"/>
            <a:ext cx="73110" cy="846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29A8491-1E42-4A0B-BFE9-A4D50C9DCB4C}"/>
              </a:ext>
            </a:extLst>
          </p:cNvPr>
          <p:cNvSpPr txBox="1"/>
          <p:nvPr/>
        </p:nvSpPr>
        <p:spPr>
          <a:xfrm>
            <a:off x="3927119" y="3173835"/>
            <a:ext cx="557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Financial Accounting (2011) </a:t>
            </a:r>
            <a:r>
              <a:rPr lang="en-US" altLang="ko-KR" b="1" dirty="0"/>
              <a:t>: non-political library</a:t>
            </a:r>
            <a:endParaRPr lang="ko-KR" altLang="en-US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3161C8DA-540C-4F20-AC56-ED40E476C6FC}"/>
              </a:ext>
            </a:extLst>
          </p:cNvPr>
          <p:cNvSpPr/>
          <p:nvPr/>
        </p:nvSpPr>
        <p:spPr>
          <a:xfrm>
            <a:off x="2797690" y="3860854"/>
            <a:ext cx="7829550" cy="608790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80BD59D4-878E-42C6-BB67-A96FF79CDF2B}"/>
              </a:ext>
            </a:extLst>
          </p:cNvPr>
          <p:cNvSpPr/>
          <p:nvPr/>
        </p:nvSpPr>
        <p:spPr>
          <a:xfrm>
            <a:off x="8436168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E150503A-B579-45F8-B96B-0F92306CFB51}"/>
              </a:ext>
            </a:extLst>
          </p:cNvPr>
          <p:cNvSpPr/>
          <p:nvPr/>
        </p:nvSpPr>
        <p:spPr>
          <a:xfrm>
            <a:off x="8572792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7EB53B35-EB75-4F53-A312-D03532645F63}"/>
              </a:ext>
            </a:extLst>
          </p:cNvPr>
          <p:cNvSpPr/>
          <p:nvPr/>
        </p:nvSpPr>
        <p:spPr>
          <a:xfrm>
            <a:off x="8709417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9CECB86E-F102-4BA0-8A32-F34C8EEF9A5C}"/>
              </a:ext>
            </a:extLst>
          </p:cNvPr>
          <p:cNvSpPr/>
          <p:nvPr/>
        </p:nvSpPr>
        <p:spPr>
          <a:xfrm>
            <a:off x="3013265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941CD86-2D4C-430C-AFD7-68594BE86EED}"/>
              </a:ext>
            </a:extLst>
          </p:cNvPr>
          <p:cNvSpPr txBox="1"/>
          <p:nvPr/>
        </p:nvSpPr>
        <p:spPr>
          <a:xfrm>
            <a:off x="3277054" y="402675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the power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xmlns="" id="{8DAFFF3B-F2EA-4780-A915-4A845A556C78}"/>
              </a:ext>
            </a:extLst>
          </p:cNvPr>
          <p:cNvSpPr/>
          <p:nvPr/>
        </p:nvSpPr>
        <p:spPr>
          <a:xfrm>
            <a:off x="4642401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59D770EC-86F8-49AA-8AD4-3227A34B1097}"/>
              </a:ext>
            </a:extLst>
          </p:cNvPr>
          <p:cNvSpPr txBox="1"/>
          <p:nvPr/>
        </p:nvSpPr>
        <p:spPr>
          <a:xfrm>
            <a:off x="4948666" y="4026750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power of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CA828877-F771-46FF-B75C-F6892012447D}"/>
              </a:ext>
            </a:extLst>
          </p:cNvPr>
          <p:cNvSpPr/>
          <p:nvPr/>
        </p:nvSpPr>
        <p:spPr>
          <a:xfrm>
            <a:off x="6807032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4AD33683-A52C-486D-B05E-C5D46AA8CEBE}"/>
              </a:ext>
            </a:extLst>
          </p:cNvPr>
          <p:cNvSpPr txBox="1"/>
          <p:nvPr/>
        </p:nvSpPr>
        <p:spPr>
          <a:xfrm>
            <a:off x="6986660" y="4026750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have earned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7271163C-DD3D-4E36-95FF-95A36F3526A5}"/>
              </a:ext>
            </a:extLst>
          </p:cNvPr>
          <p:cNvSpPr/>
          <p:nvPr/>
        </p:nvSpPr>
        <p:spPr>
          <a:xfrm>
            <a:off x="8971665" y="4034766"/>
            <a:ext cx="1440000" cy="2603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147F4FA2-5E9A-4910-AF0D-074C5D85339E}"/>
              </a:ext>
            </a:extLst>
          </p:cNvPr>
          <p:cNvSpPr txBox="1"/>
          <p:nvPr/>
        </p:nvSpPr>
        <p:spPr>
          <a:xfrm>
            <a:off x="9257091" y="4026750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start now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5C028846-B57A-42B5-A7B4-1C0A7E80A67B}"/>
              </a:ext>
            </a:extLst>
          </p:cNvPr>
          <p:cNvSpPr/>
          <p:nvPr/>
        </p:nvSpPr>
        <p:spPr>
          <a:xfrm>
            <a:off x="6271537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5DAE423D-45A2-44C9-87BA-347C79C7C376}"/>
              </a:ext>
            </a:extLst>
          </p:cNvPr>
          <p:cNvSpPr/>
          <p:nvPr/>
        </p:nvSpPr>
        <p:spPr>
          <a:xfrm>
            <a:off x="6408161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613F4F8F-3A66-4611-A85F-EA9024F32835}"/>
              </a:ext>
            </a:extLst>
          </p:cNvPr>
          <p:cNvSpPr/>
          <p:nvPr/>
        </p:nvSpPr>
        <p:spPr>
          <a:xfrm>
            <a:off x="6544786" y="4122902"/>
            <a:ext cx="73110" cy="84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BF1A750-F386-4BC6-A7DA-D233F2680696}"/>
              </a:ext>
            </a:extLst>
          </p:cNvPr>
          <p:cNvSpPr/>
          <p:nvPr/>
        </p:nvSpPr>
        <p:spPr>
          <a:xfrm rot="18900000">
            <a:off x="2882627" y="4213285"/>
            <a:ext cx="1701276" cy="8891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29715E5B-E271-44BA-BC7F-8B6B5B0EC9EE}"/>
              </a:ext>
            </a:extLst>
          </p:cNvPr>
          <p:cNvSpPr/>
          <p:nvPr/>
        </p:nvSpPr>
        <p:spPr>
          <a:xfrm rot="18900000">
            <a:off x="6676394" y="1859517"/>
            <a:ext cx="1701276" cy="8891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6CFE0845-E7CE-41D2-99CB-9737CA3C1845}"/>
              </a:ext>
            </a:extLst>
          </p:cNvPr>
          <p:cNvSpPr/>
          <p:nvPr/>
        </p:nvSpPr>
        <p:spPr>
          <a:xfrm>
            <a:off x="1307585" y="4122902"/>
            <a:ext cx="905794" cy="13416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DC11061-7680-4A7A-8312-7C9EE3339905}"/>
              </a:ext>
            </a:extLst>
          </p:cNvPr>
          <p:cNvSpPr/>
          <p:nvPr/>
        </p:nvSpPr>
        <p:spPr>
          <a:xfrm>
            <a:off x="1038225" y="5064581"/>
            <a:ext cx="10115550" cy="70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EE6003-3B88-4A52-973A-F5F470BBBB6D}"/>
              </a:ext>
            </a:extLst>
          </p:cNvPr>
          <p:cNvSpPr txBox="1"/>
          <p:nvPr/>
        </p:nvSpPr>
        <p:spPr>
          <a:xfrm>
            <a:off x="2028697" y="5208356"/>
            <a:ext cx="813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/>
              <a:t>101,165 bigrams: political library</a:t>
            </a:r>
            <a:endParaRPr lang="ko-KR" altLang="en-US" sz="40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xmlns="" id="{B007602E-213F-46D2-AD19-D56AF8A4ACAD}"/>
              </a:ext>
            </a:extLst>
          </p:cNvPr>
          <p:cNvGrpSpPr/>
          <p:nvPr/>
        </p:nvGrpSpPr>
        <p:grpSpPr>
          <a:xfrm>
            <a:off x="2573594" y="300746"/>
            <a:ext cx="2232000" cy="276999"/>
            <a:chOff x="2573594" y="300746"/>
            <a:chExt cx="2232000" cy="276999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xmlns="" id="{483C7F98-6669-4F83-AAD1-70EB634C2A99}"/>
                </a:ext>
              </a:extLst>
            </p:cNvPr>
            <p:cNvSpPr/>
            <p:nvPr/>
          </p:nvSpPr>
          <p:spPr>
            <a:xfrm>
              <a:off x="2573594" y="343387"/>
              <a:ext cx="2232000" cy="224969"/>
            </a:xfrm>
            <a:prstGeom prst="roundRect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197541AF-A539-4DBA-B023-7CB8FB49447E}"/>
                </a:ext>
              </a:extLst>
            </p:cNvPr>
            <p:cNvSpPr txBox="1"/>
            <p:nvPr/>
          </p:nvSpPr>
          <p:spPr>
            <a:xfrm>
              <a:off x="2577833" y="300746"/>
              <a:ext cx="2223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/>
                  </a:solidFill>
                </a:rPr>
                <a:t>Main Findings</a:t>
              </a:r>
              <a:endParaRPr lang="ko-KR" alt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E8DB57A4-30C1-4909-B76F-19D56749B07A}"/>
              </a:ext>
            </a:extLst>
          </p:cNvPr>
          <p:cNvSpPr/>
          <p:nvPr/>
        </p:nvSpPr>
        <p:spPr>
          <a:xfrm>
            <a:off x="7386406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F83B06B9-9432-421E-B556-57E69AA3BC89}"/>
              </a:ext>
            </a:extLst>
          </p:cNvPr>
          <p:cNvSpPr txBox="1"/>
          <p:nvPr/>
        </p:nvSpPr>
        <p:spPr>
          <a:xfrm>
            <a:off x="7566098" y="30074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Res. Design and Results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F2003409-31CF-4562-B51D-419513573372}"/>
              </a:ext>
            </a:extLst>
          </p:cNvPr>
          <p:cNvSpPr/>
          <p:nvPr/>
        </p:nvSpPr>
        <p:spPr>
          <a:xfrm>
            <a:off x="9792813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E87547E-C20A-4210-BB66-93D117073A2A}"/>
              </a:ext>
            </a:extLst>
          </p:cNvPr>
          <p:cNvSpPr txBox="1"/>
          <p:nvPr/>
        </p:nvSpPr>
        <p:spPr>
          <a:xfrm>
            <a:off x="10163304" y="300746"/>
            <a:ext cx="1491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Conclusion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xmlns="" id="{F4ADEA85-7D99-4956-9D09-3ED9B2DB64E9}"/>
              </a:ext>
            </a:extLst>
          </p:cNvPr>
          <p:cNvSpPr/>
          <p:nvPr/>
        </p:nvSpPr>
        <p:spPr>
          <a:xfrm>
            <a:off x="4980000" y="343387"/>
            <a:ext cx="2232000" cy="22496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4C1FF439-F994-4484-BB21-2F812B128AF9}"/>
              </a:ext>
            </a:extLst>
          </p:cNvPr>
          <p:cNvSpPr txBox="1"/>
          <p:nvPr/>
        </p:nvSpPr>
        <p:spPr>
          <a:xfrm>
            <a:off x="4813214" y="300746"/>
            <a:ext cx="2565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/>
                </a:solidFill>
              </a:rPr>
              <a:t>Sample and Variables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4D149E12-5CCE-4AD8-9C2E-3C51F3C69120}"/>
              </a:ext>
            </a:extLst>
          </p:cNvPr>
          <p:cNvGrpSpPr/>
          <p:nvPr/>
        </p:nvGrpSpPr>
        <p:grpSpPr>
          <a:xfrm>
            <a:off x="0" y="6680857"/>
            <a:ext cx="12192000" cy="215444"/>
            <a:chOff x="0" y="6680857"/>
            <a:chExt cx="12192000" cy="215444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F8381B8C-AF5B-40E5-B41A-FF6BECC448AA}"/>
                </a:ext>
              </a:extLst>
            </p:cNvPr>
            <p:cNvSpPr/>
            <p:nvPr/>
          </p:nvSpPr>
          <p:spPr>
            <a:xfrm>
              <a:off x="0" y="6723839"/>
              <a:ext cx="12192000" cy="1341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4C4058C-362A-443E-9483-A94D89CD60C8}"/>
                </a:ext>
              </a:extLst>
            </p:cNvPr>
            <p:cNvSpPr txBox="1"/>
            <p:nvPr/>
          </p:nvSpPr>
          <p:spPr>
            <a:xfrm>
              <a:off x="811481" y="6680857"/>
              <a:ext cx="105690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Tarek A Hassan, Stephan Hollander, Laurence van Lent, Ahmed </a:t>
              </a:r>
              <a:r>
                <a:rPr lang="en-US" altLang="ko-KR" sz="8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Tahoun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altLang="ko-KR" sz="8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Quarterly Journal of Economics</a:t>
              </a:r>
              <a:r>
                <a:rPr lang="en-US" altLang="ko-KR" sz="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November 2019, Vol. 134, Issue 4, pp. 2135-2202.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01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5202</Words>
  <Application>Microsoft Office PowerPoint</Application>
  <PresentationFormat>사용자 지정</PresentationFormat>
  <Paragraphs>857</Paragraphs>
  <Slides>67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Dongwoo</dc:creator>
  <cp:lastModifiedBy>Windows 사용자</cp:lastModifiedBy>
  <cp:revision>1343</cp:revision>
  <dcterms:created xsi:type="dcterms:W3CDTF">2019-10-30T04:57:50Z</dcterms:created>
  <dcterms:modified xsi:type="dcterms:W3CDTF">2020-02-19T00:51:23Z</dcterms:modified>
</cp:coreProperties>
</file>